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9"/>
  </p:notesMasterIdLst>
  <p:handoutMasterIdLst>
    <p:handoutMasterId r:id="rId30"/>
  </p:handoutMasterIdLst>
  <p:sldIdLst>
    <p:sldId id="369" r:id="rId2"/>
    <p:sldId id="309" r:id="rId3"/>
    <p:sldId id="356" r:id="rId4"/>
    <p:sldId id="352" r:id="rId5"/>
    <p:sldId id="355" r:id="rId6"/>
    <p:sldId id="371" r:id="rId7"/>
    <p:sldId id="351" r:id="rId8"/>
    <p:sldId id="348" r:id="rId9"/>
    <p:sldId id="346" r:id="rId10"/>
    <p:sldId id="347" r:id="rId11"/>
    <p:sldId id="358" r:id="rId12"/>
    <p:sldId id="357" r:id="rId13"/>
    <p:sldId id="302" r:id="rId14"/>
    <p:sldId id="337" r:id="rId15"/>
    <p:sldId id="327" r:id="rId16"/>
    <p:sldId id="331" r:id="rId17"/>
    <p:sldId id="329" r:id="rId18"/>
    <p:sldId id="308" r:id="rId19"/>
    <p:sldId id="305" r:id="rId20"/>
    <p:sldId id="306" r:id="rId21"/>
    <p:sldId id="370" r:id="rId22"/>
    <p:sldId id="297" r:id="rId23"/>
    <p:sldId id="361" r:id="rId24"/>
    <p:sldId id="343" r:id="rId25"/>
    <p:sldId id="359" r:id="rId26"/>
    <p:sldId id="360" r:id="rId27"/>
    <p:sldId id="269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2237" autoAdjust="0"/>
  </p:normalViewPr>
  <p:slideViewPr>
    <p:cSldViewPr>
      <p:cViewPr varScale="1">
        <p:scale>
          <a:sx n="81" d="100"/>
          <a:sy n="81" d="100"/>
        </p:scale>
        <p:origin x="10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605283-E2EB-452E-A68B-4F95FAB5C2B7}" type="datetimeFigureOut">
              <a:rPr lang="es-AR" smtClean="0"/>
              <a:t>23/8/2017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13183C-F04C-4152-8FEA-85AA6F591C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242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E0F65C-E48D-4C02-AFB4-B07B711D38BF}" type="datetimeFigureOut">
              <a:rPr lang="es-AR" smtClean="0"/>
              <a:t>23/8/2017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203D2E-88A6-4A0E-AA8C-E601EF032D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753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BENEFICIOS DEL AT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3D2E-88A6-4A0E-AA8C-E601EF032D8A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5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E00B58-A942-44EE-944A-F73C865A4037}" type="slidenum">
              <a:rPr lang="es-ES" altLang="es-AR" sz="1200">
                <a:solidFill>
                  <a:srgbClr val="000000"/>
                </a:solidFill>
              </a:rPr>
              <a:pPr eaLnBrk="1" hangingPunct="1"/>
              <a:t>8</a:t>
            </a:fld>
            <a:endParaRPr lang="es-ES" altLang="es-AR" sz="120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0413"/>
            <a:ext cx="5089525" cy="381793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n-US" smtClean="0"/>
          </a:p>
        </p:txBody>
      </p:sp>
    </p:spTree>
    <p:extLst>
      <p:ext uri="{BB962C8B-B14F-4D97-AF65-F5344CB8AC3E}">
        <p14:creationId xmlns:p14="http://schemas.microsoft.com/office/powerpoint/2010/main" val="8643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3D2E-88A6-4A0E-AA8C-E601EF032D8A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853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AD3864-DD80-49F9-A339-EA425B4A8477}" type="slidenum">
              <a:rPr lang="es-ES" altLang="es-AR" smtClean="0">
                <a:solidFill>
                  <a:srgbClr val="000000"/>
                </a:solidFill>
                <a:latin typeface="Arial Black" panose="020B0A04020102020204" pitchFamily="34" charset="0"/>
              </a:rPr>
              <a:pPr/>
              <a:t>24</a:t>
            </a:fld>
            <a:endParaRPr lang="es-ES" altLang="es-AR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AR" smtClean="0"/>
              <a:t>drguillermofernandez@hotmail.com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AR" smtClean="0"/>
              <a:t>www.fernandezdadam.com.ar</a:t>
            </a:r>
          </a:p>
        </p:txBody>
      </p:sp>
    </p:spTree>
    <p:extLst>
      <p:ext uri="{BB962C8B-B14F-4D97-AF65-F5344CB8AC3E}">
        <p14:creationId xmlns:p14="http://schemas.microsoft.com/office/powerpoint/2010/main" val="347230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C38BB-87A1-4BD4-BCD2-812E1E4F6E40}" type="slidenum">
              <a:rPr lang="es-ES">
                <a:solidFill>
                  <a:prstClr val="black"/>
                </a:solidFill>
              </a:rPr>
              <a:pPr/>
              <a:t>27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drguillermofernandez@hotmail.com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BA64-BECC-42FD-B457-72C910E55DD5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27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allAtOnce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2CAC-1C30-4548-92CD-E976A39699A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97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979B-C9FA-47B0-AAE4-20033892B69E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2226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s-AR" noProof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endParaRPr lang="es-E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1116A8BC-AF49-43E3-900A-2B91943A3056}" type="slidenum">
              <a:rPr lang="es-E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5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A2B4-C759-41A4-9F71-E78B190B0872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070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27BD-D57F-41CC-9E7D-4E4272FA2375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5395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3425-56A5-40B3-B98F-A612B06C5615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0532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BDA9-45E7-4E8F-B7C9-F3BC513FFB85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509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64C37-4FEB-4AD8-9251-6D8855F0BFD1}" type="slidenum">
              <a:rPr 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9B56-FF68-40A5-8797-F3EA07511B3C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7736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8F70-8C47-4307-915D-0D91251EB1AB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7099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5DEF-9AA5-4439-820D-C5F38B7BEFEB}" type="slidenum">
              <a:rPr lang="es-ES" smtClean="0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5777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464C37-4FEB-4AD8-9251-6D8855F0BFD1}" type="slidenum">
              <a:rPr 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8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allAtOnce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://upload.wikimedia.org/wikipedia/commons/3/32/Parietal_lobe_animation_small.g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mailto:drcoachingsalud@Gmail.com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emf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1737304" cy="6858000"/>
          </a:xfrm>
        </p:spPr>
      </p:pic>
    </p:spTree>
    <p:extLst>
      <p:ext uri="{BB962C8B-B14F-4D97-AF65-F5344CB8AC3E}">
        <p14:creationId xmlns:p14="http://schemas.microsoft.com/office/powerpoint/2010/main" val="5755441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4" y="1399452"/>
            <a:ext cx="8312472" cy="50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79512" y="2215815"/>
            <a:ext cx="45719" cy="78113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400">
              <a:solidFill>
                <a:schemeClr val="bg1"/>
              </a:solidFill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08000" y="2343151"/>
            <a:ext cx="749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sz="32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MX" sz="2800" dirty="0">
                <a:solidFill>
                  <a:schemeClr val="bg1"/>
                </a:solidFill>
                <a:latin typeface="Arial Black" pitchFamily="34" charset="0"/>
              </a:rPr>
              <a:t>CONTENCIÓN EMOCIONAL</a:t>
            </a:r>
            <a:endParaRPr lang="es-MX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6396569" y="2286001"/>
            <a:ext cx="30522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s-MX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 AL PACIENTE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s-MX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 AL TERAPEUTA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s-MX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A LOS PACIENTES</a:t>
            </a:r>
            <a:endParaRPr lang="es-E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508000" y="3371851"/>
            <a:ext cx="584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sz="3200" dirty="0" smtClean="0">
                <a:solidFill>
                  <a:schemeClr val="bg1"/>
                </a:solidFill>
                <a:latin typeface="Arial Black" pitchFamily="34" charset="0"/>
              </a:rPr>
              <a:t>CONTENCIÓN FISICA</a:t>
            </a:r>
            <a:endParaRPr lang="es-E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533401" y="3943351"/>
            <a:ext cx="80708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>
                <a:solidFill>
                  <a:schemeClr val="bg1"/>
                </a:solidFill>
                <a:latin typeface="Arial Black" pitchFamily="34" charset="0"/>
              </a:rPr>
              <a:t>AISLAMIENTO TEMPORAL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2641600" y="4262438"/>
            <a:ext cx="386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sz="1800" b="1" dirty="0">
                <a:solidFill>
                  <a:schemeClr val="bg1"/>
                </a:solidFill>
                <a:latin typeface="Sitka Text" panose="02000505000000020004" pitchFamily="2" charset="0"/>
              </a:rPr>
              <a:t> </a:t>
            </a:r>
            <a:r>
              <a:rPr lang="es-MX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ESPACIO FÍSICO QUE NO IMPLIQUE RIESGO</a:t>
            </a:r>
            <a:endParaRPr lang="es-E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5461000" y="3654832"/>
            <a:ext cx="127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sz="1800" b="1" dirty="0">
                <a:solidFill>
                  <a:schemeClr val="bg1"/>
                </a:solidFill>
                <a:latin typeface="Arial Black" panose="020B0A04020102020204" pitchFamily="34" charset="0"/>
              </a:rPr>
              <a:t>SOSTÉN</a:t>
            </a:r>
            <a:endParaRPr lang="es-E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299" name="Text Box 22"/>
          <p:cNvSpPr txBox="1">
            <a:spLocks noChangeArrowheads="1"/>
          </p:cNvSpPr>
          <p:nvPr/>
        </p:nvSpPr>
        <p:spPr bwMode="auto">
          <a:xfrm>
            <a:off x="6883400" y="3404742"/>
            <a:ext cx="3352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ABRAZO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HOLDING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PRESIÓN</a:t>
            </a:r>
            <a:endParaRPr lang="es-E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300" name="Text Box 23"/>
          <p:cNvSpPr txBox="1">
            <a:spLocks noChangeArrowheads="1"/>
          </p:cNvSpPr>
          <p:nvPr/>
        </p:nvSpPr>
        <p:spPr bwMode="auto">
          <a:xfrm>
            <a:off x="508000" y="4943625"/>
            <a:ext cx="80962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>
                <a:solidFill>
                  <a:schemeClr val="bg1"/>
                </a:solidFill>
              </a:rPr>
              <a:t> </a:t>
            </a:r>
            <a:r>
              <a:rPr lang="es-MX">
                <a:solidFill>
                  <a:schemeClr val="bg1"/>
                </a:solidFill>
                <a:latin typeface="Arial Black" pitchFamily="34" charset="0"/>
              </a:rPr>
              <a:t>EQUIPO - CONTAINER</a:t>
            </a:r>
          </a:p>
        </p:txBody>
      </p:sp>
      <p:sp>
        <p:nvSpPr>
          <p:cNvPr id="12301" name="Text Box 24"/>
          <p:cNvSpPr txBox="1">
            <a:spLocks noChangeArrowheads="1"/>
          </p:cNvSpPr>
          <p:nvPr/>
        </p:nvSpPr>
        <p:spPr bwMode="auto">
          <a:xfrm>
            <a:off x="508000" y="5372101"/>
            <a:ext cx="80962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dirty="0">
                <a:solidFill>
                  <a:schemeClr val="bg1"/>
                </a:solidFill>
                <a:latin typeface="Arial Black" pitchFamily="34" charset="0"/>
              </a:rPr>
              <a:t> MEDICACIÓN FARMACOLÓGICA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91680" y="54868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MX" sz="2800" dirty="0">
                <a:solidFill>
                  <a:srgbClr val="FFFF00"/>
                </a:solidFill>
                <a:latin typeface="Arial Black" pitchFamily="34" charset="0"/>
              </a:rPr>
              <a:t>TIPOS de CONTENCIÓN</a:t>
            </a:r>
            <a:endParaRPr lang="es-E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2" name="Picture 4" descr="PE02598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23" y="2605846"/>
            <a:ext cx="3021856" cy="4252154"/>
          </a:xfrm>
        </p:spPr>
      </p:pic>
      <p:sp>
        <p:nvSpPr>
          <p:cNvPr id="103427" name="1 Rectángulo"/>
          <p:cNvSpPr>
            <a:spLocks noChangeArrowheads="1"/>
          </p:cNvSpPr>
          <p:nvPr/>
        </p:nvSpPr>
        <p:spPr bwMode="auto">
          <a:xfrm>
            <a:off x="0" y="1773238"/>
            <a:ext cx="5364088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dirty="0">
                <a:solidFill>
                  <a:prstClr val="white"/>
                </a:solidFill>
                <a:latin typeface="Arial Black" panose="020B0A04020102020204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2800" dirty="0">
                <a:solidFill>
                  <a:srgbClr val="FFFF00"/>
                </a:solidFill>
                <a:latin typeface="Arial Black" pitchFamily="34" charset="0"/>
              </a:rPr>
              <a:t>“Yo tengo” </a:t>
            </a:r>
            <a:r>
              <a:rPr lang="es-AR" sz="2800" dirty="0">
                <a:solidFill>
                  <a:prstClr val="white"/>
                </a:solidFill>
                <a:latin typeface="Arial Black" pitchFamily="34" charset="0"/>
              </a:rPr>
              <a:t>en mi entorno social.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2800" dirty="0">
                <a:solidFill>
                  <a:prstClr val="white"/>
                </a:solidFill>
                <a:latin typeface="Arial Black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2800" dirty="0">
                <a:solidFill>
                  <a:srgbClr val="FFFF00"/>
                </a:solidFill>
                <a:latin typeface="Arial Black" pitchFamily="34" charset="0"/>
              </a:rPr>
              <a:t>“Yo soy” y “yo estoy” </a:t>
            </a:r>
            <a:r>
              <a:rPr lang="es-AR" sz="2800" dirty="0">
                <a:solidFill>
                  <a:prstClr val="white"/>
                </a:solidFill>
                <a:latin typeface="Arial Black" pitchFamily="34" charset="0"/>
              </a:rPr>
              <a:t>fortalezas </a:t>
            </a:r>
            <a:r>
              <a:rPr lang="es-AR" sz="2800" dirty="0" err="1">
                <a:solidFill>
                  <a:prstClr val="white"/>
                </a:solidFill>
                <a:latin typeface="Arial Black" pitchFamily="34" charset="0"/>
              </a:rPr>
              <a:t>intrapsíquicas</a:t>
            </a:r>
            <a:r>
              <a:rPr lang="es-AR" sz="2800" dirty="0">
                <a:solidFill>
                  <a:prstClr val="white"/>
                </a:solidFill>
                <a:latin typeface="Arial Black" pitchFamily="34" charset="0"/>
              </a:rPr>
              <a:t> y condiciones personales.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2800" dirty="0">
                <a:solidFill>
                  <a:prstClr val="white"/>
                </a:solidFill>
                <a:latin typeface="Arial Black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2800" dirty="0">
                <a:solidFill>
                  <a:srgbClr val="FFFF00"/>
                </a:solidFill>
                <a:latin typeface="Arial Black" pitchFamily="34" charset="0"/>
              </a:rPr>
              <a:t>“Yo puedo” </a:t>
            </a:r>
            <a:r>
              <a:rPr lang="es-AR" sz="2800" dirty="0">
                <a:solidFill>
                  <a:prstClr val="white"/>
                </a:solidFill>
                <a:latin typeface="Arial Black" pitchFamily="34" charset="0"/>
              </a:rPr>
              <a:t>habilidades en las relaciones con los otros.</a:t>
            </a:r>
          </a:p>
        </p:txBody>
      </p:sp>
      <p:sp>
        <p:nvSpPr>
          <p:cNvPr id="103428" name="1 Rectángulo"/>
          <p:cNvSpPr>
            <a:spLocks noChangeArrowheads="1"/>
          </p:cNvSpPr>
          <p:nvPr/>
        </p:nvSpPr>
        <p:spPr bwMode="auto">
          <a:xfrm>
            <a:off x="0" y="333375"/>
            <a:ext cx="9036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FFFF00"/>
                </a:solidFill>
                <a:latin typeface="Arial Black" pitchFamily="34" charset="0"/>
              </a:rPr>
              <a:t>RESILIENCIA EN EL AT</a:t>
            </a:r>
            <a:endParaRPr lang="es-AR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810148" cy="187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6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FF00"/>
                </a:solidFill>
                <a:latin typeface="Arial Black" pitchFamily="34" charset="0"/>
              </a:rPr>
              <a:t>"</a:t>
            </a:r>
            <a:r>
              <a:rPr lang="es-ES" sz="4400" b="1" dirty="0" smtClean="0">
                <a:solidFill>
                  <a:srgbClr val="FFFF00"/>
                </a:solidFill>
                <a:latin typeface="Arial Black" pitchFamily="34" charset="0"/>
              </a:rPr>
              <a:t>TUTOR DE RESILIENCIA"</a:t>
            </a:r>
            <a:r>
              <a:rPr lang="es-ES" b="1" dirty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s-ES" b="1" dirty="0">
                <a:solidFill>
                  <a:srgbClr val="FFFF00"/>
                </a:solidFill>
                <a:latin typeface="Arial Black" pitchFamily="34" charset="0"/>
              </a:rPr>
            </a:br>
            <a:endParaRPr lang="es-ES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-468314" y="1268759"/>
            <a:ext cx="5040313" cy="485740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>
                <a:solidFill>
                  <a:schemeClr val="bg1"/>
                </a:solidFill>
              </a:rPr>
              <a:t>    </a:t>
            </a:r>
            <a:r>
              <a:rPr lang="es-ES" sz="2800" b="1" dirty="0">
                <a:latin typeface="Arial Black" pitchFamily="34" charset="0"/>
              </a:rPr>
              <a:t>Presencia junto </a:t>
            </a:r>
            <a:r>
              <a:rPr lang="es-ES" sz="2800" b="1" dirty="0" smtClean="0">
                <a:latin typeface="Arial Black" pitchFamily="34" charset="0"/>
              </a:rPr>
              <a:t>al  niño/joven/adulto</a:t>
            </a:r>
            <a:r>
              <a:rPr lang="es-ES" sz="2800" b="1" dirty="0">
                <a:latin typeface="Arial Black" pitchFamily="34" charset="0"/>
              </a:rPr>
              <a:t/>
            </a:r>
            <a:br>
              <a:rPr lang="es-ES" sz="2800" b="1" dirty="0">
                <a:latin typeface="Arial Black" pitchFamily="34" charset="0"/>
              </a:rPr>
            </a:br>
            <a:r>
              <a:rPr lang="es-ES" sz="2800" b="1" dirty="0">
                <a:latin typeface="Arial Black" pitchFamily="34" charset="0"/>
              </a:rPr>
              <a:t>Amor incondicional, entendido como </a:t>
            </a:r>
            <a:r>
              <a:rPr lang="es-ES" sz="2800" b="1" dirty="0" smtClean="0">
                <a:latin typeface="Arial Black" pitchFamily="34" charset="0"/>
              </a:rPr>
              <a:t>aceptación </a:t>
            </a:r>
            <a:r>
              <a:rPr lang="es-ES" sz="2800" b="1" dirty="0">
                <a:latin typeface="Arial Black" pitchFamily="34" charset="0"/>
              </a:rPr>
              <a:t>del otro</a:t>
            </a:r>
            <a:br>
              <a:rPr lang="es-ES" sz="2800" b="1" dirty="0">
                <a:latin typeface="Arial Black" pitchFamily="34" charset="0"/>
              </a:rPr>
            </a:br>
            <a:r>
              <a:rPr lang="es-ES" sz="2800" b="1" dirty="0">
                <a:latin typeface="Arial Black" pitchFamily="34" charset="0"/>
              </a:rPr>
              <a:t>Estimulo y gratificación afectiva a los logros</a:t>
            </a:r>
            <a:br>
              <a:rPr lang="es-ES" sz="2800" b="1" dirty="0">
                <a:latin typeface="Arial Black" pitchFamily="34" charset="0"/>
              </a:rPr>
            </a:br>
            <a:r>
              <a:rPr lang="es-ES" sz="2800" b="1" dirty="0">
                <a:latin typeface="Arial Black" pitchFamily="34" charset="0"/>
              </a:rPr>
              <a:t>Creatividad, Iniciativa, </a:t>
            </a:r>
            <a:r>
              <a:rPr lang="es-ES" sz="2800" b="1" dirty="0" smtClean="0">
                <a:latin typeface="Arial Black" pitchFamily="34" charset="0"/>
              </a:rPr>
              <a:t>Humor</a:t>
            </a:r>
            <a:r>
              <a:rPr lang="es-ES" sz="2800" b="1" dirty="0">
                <a:latin typeface="Arial Black" pitchFamily="34" charset="0"/>
              </a:rPr>
              <a:t/>
            </a:r>
            <a:br>
              <a:rPr lang="es-ES" sz="2800" b="1" dirty="0">
                <a:latin typeface="Arial Black" pitchFamily="34" charset="0"/>
              </a:rPr>
            </a:br>
            <a:r>
              <a:rPr lang="es-ES" sz="2800" b="1" dirty="0">
                <a:latin typeface="Arial Black" pitchFamily="34" charset="0"/>
              </a:rPr>
              <a:t>Ayudar a resolver </a:t>
            </a:r>
            <a:r>
              <a:rPr lang="es-ES" sz="2800" b="1" dirty="0" smtClean="0">
                <a:latin typeface="Arial Black" pitchFamily="34" charset="0"/>
              </a:rPr>
              <a:t>problemas</a:t>
            </a:r>
            <a:endParaRPr lang="es-ES" sz="4400" b="1" dirty="0"/>
          </a:p>
        </p:txBody>
      </p:sp>
      <p:pic>
        <p:nvPicPr>
          <p:cNvPr id="105476" name="Picture 4" descr="pad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51238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 Black" panose="020B0A04020102020204" pitchFamily="34" charset="0"/>
              </a:rPr>
              <a:t/>
            </a:r>
            <a:br>
              <a:rPr lang="es-AR" dirty="0" smtClean="0">
                <a:latin typeface="Arial Black" panose="020B0A04020102020204" pitchFamily="34" charset="0"/>
              </a:rPr>
            </a:br>
            <a:r>
              <a:rPr lang="es-AR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LOS PRINCIPIOS CLAVES</a:t>
            </a:r>
            <a:endParaRPr lang="es-AR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5887566" cy="4351338"/>
          </a:xfrm>
        </p:spPr>
        <p:txBody>
          <a:bodyPr>
            <a:normAutofit fontScale="85000" lnSpcReduction="20000"/>
          </a:bodyPr>
          <a:lstStyle/>
          <a:p>
            <a:r>
              <a:rPr lang="es-AR" sz="3825" dirty="0">
                <a:solidFill>
                  <a:srgbClr val="92D050"/>
                </a:solidFill>
                <a:latin typeface="Arial Black" panose="020B0A04020102020204" pitchFamily="34" charset="0"/>
              </a:rPr>
              <a:t>Respeto por los derechos y la dignidad de las personas.</a:t>
            </a:r>
          </a:p>
          <a:p>
            <a:r>
              <a:rPr lang="es-AR" sz="3825" dirty="0">
                <a:solidFill>
                  <a:srgbClr val="92D050"/>
                </a:solidFill>
                <a:latin typeface="Arial Black" panose="020B0A04020102020204" pitchFamily="34" charset="0"/>
              </a:rPr>
              <a:t>Compromiso profesional y científico.</a:t>
            </a:r>
          </a:p>
          <a:p>
            <a:r>
              <a:rPr lang="es-AR" sz="3825" dirty="0">
                <a:solidFill>
                  <a:srgbClr val="92D050"/>
                </a:solidFill>
                <a:latin typeface="Arial Black" panose="020B0A04020102020204" pitchFamily="34" charset="0"/>
              </a:rPr>
              <a:t>Responsabilidad social.</a:t>
            </a:r>
          </a:p>
          <a:p>
            <a:r>
              <a:rPr lang="es-AR" sz="3825" dirty="0">
                <a:solidFill>
                  <a:srgbClr val="92D050"/>
                </a:solidFill>
                <a:latin typeface="Arial Black" panose="020B0A04020102020204" pitchFamily="34" charset="0"/>
              </a:rPr>
              <a:t>Competencia.</a:t>
            </a:r>
          </a:p>
          <a:p>
            <a:r>
              <a:rPr lang="es-AR" sz="3825" dirty="0">
                <a:solidFill>
                  <a:srgbClr val="92D050"/>
                </a:solidFill>
                <a:latin typeface="Arial Black" panose="020B0A04020102020204" pitchFamily="34" charset="0"/>
              </a:rPr>
              <a:t>No discriminaciones.</a:t>
            </a:r>
          </a:p>
          <a:p>
            <a:r>
              <a:rPr lang="es-AR" sz="3825" dirty="0">
                <a:solidFill>
                  <a:srgbClr val="92D050"/>
                </a:solidFill>
                <a:latin typeface="Arial Black" panose="020B0A04020102020204" pitchFamily="34" charset="0"/>
              </a:rPr>
              <a:t>Promover la integridad del quehacer científico.</a:t>
            </a:r>
            <a:endParaRPr lang="es-AR" sz="36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istockphoto_10433935-education-cho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20968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6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62438"/>
            <a:ext cx="31972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27463" cy="1143000"/>
          </a:xfrm>
        </p:spPr>
        <p:txBody>
          <a:bodyPr/>
          <a:lstStyle/>
          <a:p>
            <a:pPr eaLnBrk="1" hangingPunct="1"/>
            <a:r>
              <a:rPr lang="es-ES" altLang="es-AR" sz="3600" smtClean="0">
                <a:solidFill>
                  <a:schemeClr val="bg1"/>
                </a:solidFill>
                <a:latin typeface="Arial Black" panose="020B0A04020102020204" pitchFamily="34" charset="0"/>
              </a:rPr>
              <a:t>ALCOHOL</a:t>
            </a:r>
            <a:r>
              <a:rPr lang="es-ES" altLang="es-AR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28650" y="4005063"/>
            <a:ext cx="7886700" cy="2171899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34821" name="Picture 3" descr="840877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768527"/>
            <a:ext cx="4545012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3 Rectángulo"/>
          <p:cNvSpPr>
            <a:spLocks noChangeArrowheads="1"/>
          </p:cNvSpPr>
          <p:nvPr/>
        </p:nvSpPr>
        <p:spPr bwMode="auto">
          <a:xfrm>
            <a:off x="4229100" y="764704"/>
            <a:ext cx="28631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000" dirty="0">
                <a:solidFill>
                  <a:schemeClr val="bg1"/>
                </a:solidFill>
                <a:latin typeface="Arial Black" panose="020B0A04020102020204" pitchFamily="34" charset="0"/>
              </a:rPr>
              <a:t>USO</a:t>
            </a:r>
            <a:endParaRPr lang="es-AR" altLang="es-A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4823" name="4 Rectángulo"/>
          <p:cNvSpPr>
            <a:spLocks noChangeArrowheads="1"/>
          </p:cNvSpPr>
          <p:nvPr/>
        </p:nvSpPr>
        <p:spPr bwMode="auto">
          <a:xfrm flipH="1">
            <a:off x="5940152" y="2852936"/>
            <a:ext cx="2519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3600" dirty="0">
                <a:solidFill>
                  <a:schemeClr val="bg1"/>
                </a:solidFill>
                <a:latin typeface="Arial Black" panose="020B0A04020102020204" pitchFamily="34" charset="0"/>
              </a:rPr>
              <a:t>ABUSO</a:t>
            </a:r>
          </a:p>
        </p:txBody>
      </p:sp>
      <p:sp>
        <p:nvSpPr>
          <p:cNvPr id="34824" name="5 Rectángulo"/>
          <p:cNvSpPr>
            <a:spLocks noChangeArrowheads="1"/>
          </p:cNvSpPr>
          <p:nvPr/>
        </p:nvSpPr>
        <p:spPr bwMode="auto">
          <a:xfrm flipH="1">
            <a:off x="5508625" y="4506913"/>
            <a:ext cx="2951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3600" dirty="0">
                <a:solidFill>
                  <a:schemeClr val="bg1"/>
                </a:solidFill>
                <a:latin typeface="Arial Black" panose="020B0A04020102020204" pitchFamily="34" charset="0"/>
              </a:rPr>
              <a:t>ADICCIÓN</a:t>
            </a:r>
          </a:p>
        </p:txBody>
      </p:sp>
      <p:pic>
        <p:nvPicPr>
          <p:cNvPr id="12" name="Picture 5" descr="Archivo: lóbulo parietal small.gif animació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7" y="1052736"/>
            <a:ext cx="3457268" cy="242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4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768"/>
            <a:ext cx="5448895" cy="515485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3528" y="188641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TRASTORNOS DE ANSIEDAD – PÁNICO – FOBIAS </a:t>
            </a:r>
            <a:endParaRPr lang="es-AR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-39136499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s-AR" dirty="0" smtClean="0"/>
              <a:t>- 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107504" y="1"/>
            <a:ext cx="903649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AR" sz="4000" dirty="0" smtClean="0">
                <a:solidFill>
                  <a:srgbClr val="FF0000"/>
                </a:solidFill>
                <a:latin typeface="Arial Black" pitchFamily="34" charset="0"/>
              </a:rPr>
              <a:t>RIESGOS !!!   </a:t>
            </a:r>
          </a:p>
          <a:p>
            <a:pPr algn="ctr"/>
            <a:r>
              <a:rPr lang="es-AR" sz="4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AR" sz="2800" b="1" dirty="0">
                <a:solidFill>
                  <a:srgbClr val="FFFF00"/>
                </a:solidFill>
                <a:latin typeface="Arial Black" pitchFamily="34" charset="0"/>
              </a:rPr>
              <a:t>"LOS TEMERARIOS EN SUS MÁQUINAS VOLADORAS"</a:t>
            </a:r>
          </a:p>
          <a:p>
            <a:endParaRPr lang="es-AR" sz="2800" dirty="0">
              <a:solidFill>
                <a:srgbClr val="FFFF00"/>
              </a:solidFill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800" dirty="0" smtClean="0">
                <a:latin typeface="Arial Black" pitchFamily="34" charset="0"/>
              </a:rPr>
              <a:t>Furor </a:t>
            </a:r>
            <a:r>
              <a:rPr lang="es-AR" sz="2800" dirty="0" err="1" smtClean="0">
                <a:latin typeface="Arial Black" pitchFamily="34" charset="0"/>
              </a:rPr>
              <a:t>curandis</a:t>
            </a:r>
            <a:r>
              <a:rPr lang="es-AR" sz="2800" dirty="0" smtClean="0">
                <a:latin typeface="Arial Black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800" dirty="0" smtClean="0">
                <a:latin typeface="Arial Black" pitchFamily="34" charset="0"/>
              </a:rPr>
              <a:t>Codependencia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800" dirty="0" smtClean="0">
                <a:latin typeface="Arial Black" pitchFamily="34" charset="0"/>
              </a:rPr>
              <a:t>Omnipotencia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800" dirty="0" smtClean="0">
                <a:latin typeface="Arial Black" pitchFamily="34" charset="0"/>
              </a:rPr>
              <a:t>Complacencia</a:t>
            </a:r>
          </a:p>
          <a:p>
            <a:r>
              <a:rPr lang="es-AR" sz="2800" dirty="0" smtClean="0">
                <a:latin typeface="Arial Black" pitchFamily="34" charset="0"/>
              </a:rPr>
              <a:t>5.Inocencia </a:t>
            </a:r>
          </a:p>
          <a:p>
            <a:pPr algn="ctr"/>
            <a:r>
              <a:rPr lang="es-AR" sz="2800" dirty="0" smtClean="0">
                <a:solidFill>
                  <a:srgbClr val="92D050"/>
                </a:solidFill>
                <a:latin typeface="Arial Black" pitchFamily="34" charset="0"/>
              </a:rPr>
              <a:t>La </a:t>
            </a:r>
            <a:r>
              <a:rPr lang="es-AR" sz="2800" dirty="0">
                <a:solidFill>
                  <a:srgbClr val="92D050"/>
                </a:solidFill>
                <a:latin typeface="Arial Black" pitchFamily="34" charset="0"/>
              </a:rPr>
              <a:t>enfermedad es manipuladora, mentirosa, seductora, amenazante, y defensiva. </a:t>
            </a:r>
          </a:p>
          <a:p>
            <a:r>
              <a:rPr lang="es-AR" sz="2800" dirty="0" smtClean="0">
                <a:latin typeface="Arial Black" pitchFamily="34" charset="0"/>
              </a:rPr>
              <a:t>6.Transferencia </a:t>
            </a:r>
            <a:endParaRPr lang="es-AR" sz="2800" dirty="0">
              <a:latin typeface="Arial Black" pitchFamily="34" charset="0"/>
            </a:endParaRPr>
          </a:p>
          <a:p>
            <a:r>
              <a:rPr lang="es-AR" sz="2800" dirty="0" smtClean="0">
                <a:latin typeface="Arial Black" pitchFamily="34" charset="0"/>
              </a:rPr>
              <a:t>7.Reproducción del </a:t>
            </a:r>
            <a:r>
              <a:rPr lang="es-AR" sz="2800" dirty="0">
                <a:latin typeface="Arial Black" pitchFamily="34" charset="0"/>
              </a:rPr>
              <a:t>modelo</a:t>
            </a:r>
          </a:p>
          <a:p>
            <a:r>
              <a:rPr lang="es-AR" sz="2800" dirty="0" smtClean="0">
                <a:latin typeface="Arial Black" pitchFamily="34" charset="0"/>
              </a:rPr>
              <a:t>8.Estrés</a:t>
            </a:r>
            <a:r>
              <a:rPr lang="es-AR" sz="2800" dirty="0">
                <a:latin typeface="Arial Black" pitchFamily="34" charset="0"/>
              </a:rPr>
              <a:t>, </a:t>
            </a:r>
            <a:r>
              <a:rPr lang="es-AR" sz="2800" dirty="0" smtClean="0">
                <a:latin typeface="Arial Black" pitchFamily="34" charset="0"/>
              </a:rPr>
              <a:t>Burnout </a:t>
            </a:r>
            <a:endParaRPr lang="es-AR" sz="2800" dirty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AR" sz="2800" dirty="0" smtClean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55569" cy="211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2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SUPERVISIÓN</a:t>
            </a:r>
            <a:r>
              <a:rPr lang="es-AR" sz="3600" b="1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l</a:t>
            </a:r>
            <a:r>
              <a:rPr lang="es-AR" sz="1100" b="1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s-AR" sz="11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alta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9560">
            <a:off x="-2585830" y="1874817"/>
            <a:ext cx="11476246" cy="73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66" y="260649"/>
            <a:ext cx="8671330" cy="864095"/>
          </a:xfrm>
        </p:spPr>
        <p:txBody>
          <a:bodyPr>
            <a:normAutofit/>
          </a:bodyPr>
          <a:lstStyle/>
          <a:p>
            <a:r>
              <a:rPr lang="es-ES" altLang="es-AR" sz="3450" b="1" dirty="0">
                <a:solidFill>
                  <a:srgbClr val="FFFF00"/>
                </a:solidFill>
                <a:latin typeface="Arial Black" panose="020B0A04020102020204" pitchFamily="34" charset="0"/>
              </a:rPr>
              <a:t>“AUTOREVELACION” </a:t>
            </a:r>
            <a:r>
              <a:rPr lang="es-ES" altLang="es-AR" sz="345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DEL AT</a:t>
            </a:r>
            <a:endParaRPr lang="es-ES" altLang="es-AR" sz="345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65166" y="1556793"/>
            <a:ext cx="4044909" cy="16567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ES" altLang="es-AR" sz="2700" b="1" dirty="0"/>
              <a:t>C</a:t>
            </a:r>
            <a:r>
              <a:rPr lang="es-ES" altLang="es-AR" sz="2700" b="1" dirty="0" smtClean="0"/>
              <a:t>ualquier </a:t>
            </a:r>
            <a:r>
              <a:rPr lang="es-ES" altLang="es-AR" sz="2700" b="1" dirty="0"/>
              <a:t>verbalización o conducta que revele información personal al paciente respecto del terapeuta/AT.</a:t>
            </a:r>
          </a:p>
        </p:txBody>
      </p:sp>
      <p:pic>
        <p:nvPicPr>
          <p:cNvPr id="115716" name="Picture 4" descr="escucha1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67" y="1760400"/>
            <a:ext cx="3541133" cy="254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143000" y="4670823"/>
            <a:ext cx="68580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es-ES" altLang="es-A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Las AR no siempre son el resultado de una decisión activa y existen muchos elementos dentro de un tratamiento que revelan información al paciente acerca del terapeuta sea éste </a:t>
            </a:r>
            <a:r>
              <a:rPr lang="es-ES" altLang="es-AR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conciente</a:t>
            </a:r>
            <a:r>
              <a:rPr lang="es-ES" altLang="es-A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ello o no.</a:t>
            </a:r>
          </a:p>
        </p:txBody>
      </p:sp>
    </p:spTree>
    <p:extLst>
      <p:ext uri="{BB962C8B-B14F-4D97-AF65-F5344CB8AC3E}">
        <p14:creationId xmlns:p14="http://schemas.microsoft.com/office/powerpoint/2010/main" val="186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22283" y="404664"/>
            <a:ext cx="70340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MX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BURNOUT</a:t>
            </a:r>
            <a:endParaRPr lang="es-E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295400" y="1807369"/>
            <a:ext cx="3048000" cy="514350"/>
          </a:xfrm>
          <a:prstGeom prst="rect">
            <a:avLst/>
          </a:prstGeom>
          <a:solidFill>
            <a:srgbClr val="0099CC">
              <a:alpha val="50195"/>
            </a:srgbClr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295400" y="1846661"/>
            <a:ext cx="2819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altLang="es-A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EXCESO DE TRABAJO</a:t>
            </a:r>
            <a:endParaRPr lang="es-ES" altLang="es-AR" sz="1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295400" y="1988344"/>
            <a:ext cx="3200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altLang="es-A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CONFLICTO CONTEXTUAL</a:t>
            </a:r>
            <a:endParaRPr lang="es-ES" altLang="es-AR" sz="1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295400" y="2122886"/>
            <a:ext cx="3200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altLang="es-A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FALTA ENERGIA</a:t>
            </a:r>
            <a:endParaRPr lang="es-ES" altLang="es-AR" sz="1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4800600" y="1807369"/>
            <a:ext cx="3048000" cy="514350"/>
          </a:xfrm>
          <a:prstGeom prst="rect">
            <a:avLst/>
          </a:prstGeom>
          <a:solidFill>
            <a:srgbClr val="FFFFCC">
              <a:alpha val="50195"/>
            </a:srgbClr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5181600" y="1925241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s-MX" altLang="es-AR" sz="1800" b="1" dirty="0">
                <a:solidFill>
                  <a:srgbClr val="FFFFFF"/>
                </a:solidFill>
                <a:latin typeface="Arial Black" panose="020B0A04020102020204" pitchFamily="34" charset="0"/>
              </a:rPr>
              <a:t>AGOTAMIENTO</a:t>
            </a:r>
            <a:endParaRPr lang="es-ES" altLang="es-AR" sz="1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49" name="AutoShape 12"/>
          <p:cNvSpPr>
            <a:spLocks noChangeArrowheads="1"/>
          </p:cNvSpPr>
          <p:nvPr/>
        </p:nvSpPr>
        <p:spPr bwMode="auto">
          <a:xfrm>
            <a:off x="1219200" y="2202657"/>
            <a:ext cx="1828800" cy="71199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99" y="8400"/>
                </a:moveTo>
                <a:cubicBezTo>
                  <a:pt x="17751" y="7656"/>
                  <a:pt x="17390" y="6956"/>
                  <a:pt x="16928" y="6323"/>
                </a:cubicBezTo>
                <a:lnTo>
                  <a:pt x="19520" y="4429"/>
                </a:lnTo>
                <a:cubicBezTo>
                  <a:pt x="20178" y="5329"/>
                  <a:pt x="20693" y="6326"/>
                  <a:pt x="21045" y="7384"/>
                </a:cubicBezTo>
                <a:lnTo>
                  <a:pt x="23607" y="6530"/>
                </a:lnTo>
                <a:lnTo>
                  <a:pt x="20884" y="11977"/>
                </a:lnTo>
                <a:lnTo>
                  <a:pt x="15438" y="9253"/>
                </a:lnTo>
                <a:lnTo>
                  <a:pt x="17999" y="8400"/>
                </a:lnTo>
                <a:close/>
              </a:path>
            </a:pathLst>
          </a:custGeom>
          <a:solidFill>
            <a:srgbClr val="3366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350">
              <a:solidFill>
                <a:prstClr val="black"/>
              </a:solidFill>
            </a:endParaRPr>
          </a:p>
        </p:txBody>
      </p:sp>
      <p:sp>
        <p:nvSpPr>
          <p:cNvPr id="10250" name="AutoShape 13"/>
          <p:cNvSpPr>
            <a:spLocks noChangeArrowheads="1"/>
          </p:cNvSpPr>
          <p:nvPr/>
        </p:nvSpPr>
        <p:spPr bwMode="auto">
          <a:xfrm rot="10800000" flipH="1">
            <a:off x="4648200" y="2044305"/>
            <a:ext cx="1752600" cy="71199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99" y="8400"/>
                </a:moveTo>
                <a:cubicBezTo>
                  <a:pt x="17751" y="7656"/>
                  <a:pt x="17390" y="6956"/>
                  <a:pt x="16928" y="6323"/>
                </a:cubicBezTo>
                <a:lnTo>
                  <a:pt x="19520" y="4429"/>
                </a:lnTo>
                <a:cubicBezTo>
                  <a:pt x="20178" y="5329"/>
                  <a:pt x="20693" y="6326"/>
                  <a:pt x="21045" y="7384"/>
                </a:cubicBezTo>
                <a:lnTo>
                  <a:pt x="23607" y="6530"/>
                </a:lnTo>
                <a:lnTo>
                  <a:pt x="20884" y="11977"/>
                </a:lnTo>
                <a:lnTo>
                  <a:pt x="15438" y="9253"/>
                </a:lnTo>
                <a:lnTo>
                  <a:pt x="17999" y="8400"/>
                </a:lnTo>
                <a:close/>
              </a:path>
            </a:pathLst>
          </a:custGeom>
          <a:solidFill>
            <a:srgbClr val="3366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350">
              <a:solidFill>
                <a:prstClr val="black"/>
              </a:solidFill>
            </a:endParaRPr>
          </a:p>
        </p:txBody>
      </p:sp>
      <p:sp>
        <p:nvSpPr>
          <p:cNvPr id="10251" name="AutoShape 15"/>
          <p:cNvSpPr>
            <a:spLocks noChangeArrowheads="1"/>
          </p:cNvSpPr>
          <p:nvPr/>
        </p:nvSpPr>
        <p:spPr bwMode="auto">
          <a:xfrm>
            <a:off x="4495800" y="3112295"/>
            <a:ext cx="152400" cy="711994"/>
          </a:xfrm>
          <a:prstGeom prst="downArrow">
            <a:avLst>
              <a:gd name="adj1" fmla="val 50000"/>
              <a:gd name="adj2" fmla="val 224942"/>
            </a:avLst>
          </a:prstGeom>
          <a:solidFill>
            <a:srgbClr val="3366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52" name="Rectangle 18"/>
          <p:cNvSpPr>
            <a:spLocks noChangeArrowheads="1"/>
          </p:cNvSpPr>
          <p:nvPr/>
        </p:nvSpPr>
        <p:spPr bwMode="auto">
          <a:xfrm>
            <a:off x="1295400" y="3112294"/>
            <a:ext cx="3048000" cy="514350"/>
          </a:xfrm>
          <a:prstGeom prst="rect">
            <a:avLst/>
          </a:prstGeom>
          <a:solidFill>
            <a:srgbClr val="0099CC">
              <a:alpha val="50195"/>
            </a:srgbClr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1295400" y="3151586"/>
            <a:ext cx="2819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altLang="es-A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PERDIDA DE IDEALISMO</a:t>
            </a:r>
            <a:endParaRPr lang="es-ES" altLang="es-AR" sz="1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1295400" y="3293269"/>
            <a:ext cx="3200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altLang="es-A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RESPUESTA NEGATIVA</a:t>
            </a:r>
            <a:endParaRPr lang="es-ES" altLang="es-AR" sz="1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55" name="Text Box 21"/>
          <p:cNvSpPr txBox="1">
            <a:spLocks noChangeArrowheads="1"/>
          </p:cNvSpPr>
          <p:nvPr/>
        </p:nvSpPr>
        <p:spPr bwMode="auto">
          <a:xfrm>
            <a:off x="1295400" y="3429001"/>
            <a:ext cx="3200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altLang="es-A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DISTANTE DEL OTRO</a:t>
            </a:r>
            <a:endParaRPr lang="es-ES" altLang="es-AR" sz="1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56" name="Rectangle 22"/>
          <p:cNvSpPr>
            <a:spLocks noChangeArrowheads="1"/>
          </p:cNvSpPr>
          <p:nvPr/>
        </p:nvSpPr>
        <p:spPr bwMode="auto">
          <a:xfrm>
            <a:off x="4800600" y="3112294"/>
            <a:ext cx="3048000" cy="514350"/>
          </a:xfrm>
          <a:prstGeom prst="rect">
            <a:avLst/>
          </a:prstGeom>
          <a:solidFill>
            <a:srgbClr val="FFFFCC">
              <a:alpha val="50195"/>
            </a:srgbClr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57" name="Text Box 23"/>
          <p:cNvSpPr txBox="1">
            <a:spLocks noChangeArrowheads="1"/>
          </p:cNvSpPr>
          <p:nvPr/>
        </p:nvSpPr>
        <p:spPr bwMode="auto">
          <a:xfrm>
            <a:off x="4953000" y="3270649"/>
            <a:ext cx="2819400" cy="3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s-MX" altLang="es-AR" sz="1575" b="1" dirty="0">
                <a:solidFill>
                  <a:srgbClr val="FFFFFF"/>
                </a:solidFill>
                <a:latin typeface="Arial Black" panose="020B0A04020102020204" pitchFamily="34" charset="0"/>
              </a:rPr>
              <a:t>DESHUMANIZACIÓN</a:t>
            </a:r>
            <a:endParaRPr lang="es-ES" altLang="es-AR" sz="1575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58" name="AutoShape 24"/>
          <p:cNvSpPr>
            <a:spLocks noChangeArrowheads="1"/>
          </p:cNvSpPr>
          <p:nvPr/>
        </p:nvSpPr>
        <p:spPr bwMode="auto">
          <a:xfrm>
            <a:off x="1219200" y="3507582"/>
            <a:ext cx="1828800" cy="71318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99" y="8400"/>
                </a:moveTo>
                <a:cubicBezTo>
                  <a:pt x="17751" y="7656"/>
                  <a:pt x="17390" y="6956"/>
                  <a:pt x="16928" y="6323"/>
                </a:cubicBezTo>
                <a:lnTo>
                  <a:pt x="19520" y="4429"/>
                </a:lnTo>
                <a:cubicBezTo>
                  <a:pt x="20178" y="5329"/>
                  <a:pt x="20693" y="6326"/>
                  <a:pt x="21045" y="7384"/>
                </a:cubicBezTo>
                <a:lnTo>
                  <a:pt x="23607" y="6530"/>
                </a:lnTo>
                <a:lnTo>
                  <a:pt x="20884" y="11977"/>
                </a:lnTo>
                <a:lnTo>
                  <a:pt x="15438" y="9253"/>
                </a:lnTo>
                <a:lnTo>
                  <a:pt x="17999" y="8400"/>
                </a:lnTo>
                <a:close/>
              </a:path>
            </a:pathLst>
          </a:custGeom>
          <a:solidFill>
            <a:srgbClr val="3366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350">
              <a:solidFill>
                <a:prstClr val="black"/>
              </a:solidFill>
            </a:endParaRPr>
          </a:p>
        </p:txBody>
      </p:sp>
      <p:sp>
        <p:nvSpPr>
          <p:cNvPr id="10259" name="AutoShape 25"/>
          <p:cNvSpPr>
            <a:spLocks noChangeArrowheads="1"/>
          </p:cNvSpPr>
          <p:nvPr/>
        </p:nvSpPr>
        <p:spPr bwMode="auto">
          <a:xfrm rot="10800000" flipH="1">
            <a:off x="4648200" y="3350420"/>
            <a:ext cx="1752600" cy="71199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99" y="8400"/>
                </a:moveTo>
                <a:cubicBezTo>
                  <a:pt x="17751" y="7656"/>
                  <a:pt x="17390" y="6956"/>
                  <a:pt x="16928" y="6323"/>
                </a:cubicBezTo>
                <a:lnTo>
                  <a:pt x="19520" y="4429"/>
                </a:lnTo>
                <a:cubicBezTo>
                  <a:pt x="20178" y="5329"/>
                  <a:pt x="20693" y="6326"/>
                  <a:pt x="21045" y="7384"/>
                </a:cubicBezTo>
                <a:lnTo>
                  <a:pt x="23607" y="6530"/>
                </a:lnTo>
                <a:lnTo>
                  <a:pt x="20884" y="11977"/>
                </a:lnTo>
                <a:lnTo>
                  <a:pt x="15438" y="9253"/>
                </a:lnTo>
                <a:lnTo>
                  <a:pt x="17999" y="8400"/>
                </a:lnTo>
                <a:close/>
              </a:path>
            </a:pathLst>
          </a:custGeom>
          <a:solidFill>
            <a:srgbClr val="3366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350">
              <a:solidFill>
                <a:prstClr val="black"/>
              </a:solidFill>
            </a:endParaRPr>
          </a:p>
        </p:txBody>
      </p:sp>
      <p:sp>
        <p:nvSpPr>
          <p:cNvPr id="10260" name="AutoShape 26"/>
          <p:cNvSpPr>
            <a:spLocks noChangeArrowheads="1"/>
          </p:cNvSpPr>
          <p:nvPr/>
        </p:nvSpPr>
        <p:spPr bwMode="auto">
          <a:xfrm>
            <a:off x="4495800" y="4457701"/>
            <a:ext cx="152400" cy="711994"/>
          </a:xfrm>
          <a:prstGeom prst="downArrow">
            <a:avLst>
              <a:gd name="adj1" fmla="val 50000"/>
              <a:gd name="adj2" fmla="val 224942"/>
            </a:avLst>
          </a:prstGeom>
          <a:solidFill>
            <a:srgbClr val="3366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61" name="Rectangle 29"/>
          <p:cNvSpPr>
            <a:spLocks noChangeArrowheads="1"/>
          </p:cNvSpPr>
          <p:nvPr/>
        </p:nvSpPr>
        <p:spPr bwMode="auto">
          <a:xfrm>
            <a:off x="1295400" y="4457700"/>
            <a:ext cx="3048000" cy="514350"/>
          </a:xfrm>
          <a:prstGeom prst="rect">
            <a:avLst/>
          </a:prstGeom>
          <a:solidFill>
            <a:srgbClr val="0099CC">
              <a:alpha val="50195"/>
            </a:srgbClr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62" name="Text Box 30"/>
          <p:cNvSpPr txBox="1">
            <a:spLocks noChangeArrowheads="1"/>
          </p:cNvSpPr>
          <p:nvPr/>
        </p:nvSpPr>
        <p:spPr bwMode="auto">
          <a:xfrm>
            <a:off x="1295400" y="4520805"/>
            <a:ext cx="3200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altLang="es-A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SENSACIÓN INUTILIDAD</a:t>
            </a:r>
            <a:endParaRPr lang="es-ES" altLang="es-AR" sz="1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63" name="Text Box 31"/>
          <p:cNvSpPr txBox="1">
            <a:spLocks noChangeArrowheads="1"/>
          </p:cNvSpPr>
          <p:nvPr/>
        </p:nvSpPr>
        <p:spPr bwMode="auto">
          <a:xfrm>
            <a:off x="1295400" y="4735117"/>
            <a:ext cx="3200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MX" altLang="es-AR" sz="1200" b="1" dirty="0">
                <a:solidFill>
                  <a:srgbClr val="FFFFFF"/>
                </a:solidFill>
                <a:latin typeface="Arial Black" panose="020B0A04020102020204" pitchFamily="34" charset="0"/>
              </a:rPr>
              <a:t>FALTA DE PRODUCTIVIDAD</a:t>
            </a:r>
            <a:endParaRPr lang="es-ES" altLang="es-AR" sz="1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64" name="Rectangle 32"/>
          <p:cNvSpPr>
            <a:spLocks noChangeArrowheads="1"/>
          </p:cNvSpPr>
          <p:nvPr/>
        </p:nvSpPr>
        <p:spPr bwMode="auto">
          <a:xfrm>
            <a:off x="4800600" y="4457700"/>
            <a:ext cx="3048000" cy="514350"/>
          </a:xfrm>
          <a:prstGeom prst="rect">
            <a:avLst/>
          </a:prstGeom>
          <a:solidFill>
            <a:srgbClr val="FFFFCC">
              <a:alpha val="50195"/>
            </a:srgbClr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65" name="Text Box 33"/>
          <p:cNvSpPr txBox="1">
            <a:spLocks noChangeArrowheads="1"/>
          </p:cNvSpPr>
          <p:nvPr/>
        </p:nvSpPr>
        <p:spPr bwMode="auto">
          <a:xfrm>
            <a:off x="4953000" y="4496991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s-MX" altLang="es-AR" sz="1800" b="1" dirty="0">
                <a:solidFill>
                  <a:srgbClr val="FFFFFF"/>
                </a:solidFill>
                <a:latin typeface="Arial Black" panose="020B0A04020102020204" pitchFamily="34" charset="0"/>
              </a:rPr>
              <a:t>FRACASO LABORAL</a:t>
            </a:r>
            <a:endParaRPr lang="es-ES" altLang="es-AR" sz="1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66" name="AutoShape 34"/>
          <p:cNvSpPr>
            <a:spLocks noChangeArrowheads="1"/>
          </p:cNvSpPr>
          <p:nvPr/>
        </p:nvSpPr>
        <p:spPr bwMode="auto">
          <a:xfrm>
            <a:off x="1219200" y="4852989"/>
            <a:ext cx="1828800" cy="71199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99" y="8400"/>
                </a:moveTo>
                <a:cubicBezTo>
                  <a:pt x="17751" y="7656"/>
                  <a:pt x="17390" y="6956"/>
                  <a:pt x="16928" y="6323"/>
                </a:cubicBezTo>
                <a:lnTo>
                  <a:pt x="19520" y="4429"/>
                </a:lnTo>
                <a:cubicBezTo>
                  <a:pt x="20178" y="5329"/>
                  <a:pt x="20693" y="6326"/>
                  <a:pt x="21045" y="7384"/>
                </a:cubicBezTo>
                <a:lnTo>
                  <a:pt x="23607" y="6530"/>
                </a:lnTo>
                <a:lnTo>
                  <a:pt x="20884" y="11977"/>
                </a:lnTo>
                <a:lnTo>
                  <a:pt x="15438" y="9253"/>
                </a:lnTo>
                <a:lnTo>
                  <a:pt x="17999" y="8400"/>
                </a:lnTo>
                <a:close/>
              </a:path>
            </a:pathLst>
          </a:custGeom>
          <a:solidFill>
            <a:srgbClr val="3366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350">
              <a:solidFill>
                <a:prstClr val="black"/>
              </a:solidFill>
            </a:endParaRPr>
          </a:p>
        </p:txBody>
      </p:sp>
      <p:sp>
        <p:nvSpPr>
          <p:cNvPr id="10267" name="AutoShape 35"/>
          <p:cNvSpPr>
            <a:spLocks noChangeArrowheads="1"/>
          </p:cNvSpPr>
          <p:nvPr/>
        </p:nvSpPr>
        <p:spPr bwMode="auto">
          <a:xfrm rot="10800000" flipH="1">
            <a:off x="4648200" y="4694635"/>
            <a:ext cx="1752600" cy="71318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99" y="8400"/>
                </a:moveTo>
                <a:cubicBezTo>
                  <a:pt x="17751" y="7656"/>
                  <a:pt x="17390" y="6956"/>
                  <a:pt x="16928" y="6323"/>
                </a:cubicBezTo>
                <a:lnTo>
                  <a:pt x="19520" y="4429"/>
                </a:lnTo>
                <a:cubicBezTo>
                  <a:pt x="20178" y="5329"/>
                  <a:pt x="20693" y="6326"/>
                  <a:pt x="21045" y="7384"/>
                </a:cubicBezTo>
                <a:lnTo>
                  <a:pt x="23607" y="6530"/>
                </a:lnTo>
                <a:lnTo>
                  <a:pt x="20884" y="11977"/>
                </a:lnTo>
                <a:lnTo>
                  <a:pt x="15438" y="9253"/>
                </a:lnTo>
                <a:lnTo>
                  <a:pt x="17999" y="8400"/>
                </a:lnTo>
                <a:close/>
              </a:path>
            </a:pathLst>
          </a:custGeom>
          <a:solidFill>
            <a:srgbClr val="3366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1350">
              <a:solidFill>
                <a:prstClr val="black"/>
              </a:solidFill>
            </a:endParaRPr>
          </a:p>
        </p:txBody>
      </p:sp>
      <p:sp>
        <p:nvSpPr>
          <p:cNvPr id="10268" name="Oval 36"/>
          <p:cNvSpPr>
            <a:spLocks noChangeArrowheads="1"/>
          </p:cNvSpPr>
          <p:nvPr/>
        </p:nvSpPr>
        <p:spPr bwMode="auto">
          <a:xfrm>
            <a:off x="2476500" y="2519363"/>
            <a:ext cx="4191000" cy="553641"/>
          </a:xfrm>
          <a:prstGeom prst="ellipse">
            <a:avLst/>
          </a:prstGeom>
          <a:gradFill rotWithShape="0">
            <a:gsLst>
              <a:gs pos="0">
                <a:srgbClr val="99CCFF">
                  <a:alpha val="50000"/>
                </a:srgbClr>
              </a:gs>
              <a:gs pos="100000">
                <a:srgbClr val="759CC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69" name="Text Box 37"/>
          <p:cNvSpPr txBox="1">
            <a:spLocks noChangeArrowheads="1"/>
          </p:cNvSpPr>
          <p:nvPr/>
        </p:nvSpPr>
        <p:spPr bwMode="auto">
          <a:xfrm>
            <a:off x="2781300" y="2677716"/>
            <a:ext cx="358140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s-MX" altLang="es-AR" sz="1650" b="1" dirty="0">
                <a:solidFill>
                  <a:srgbClr val="FFFFFF"/>
                </a:solidFill>
                <a:latin typeface="Arial Black" panose="020B0A04020102020204" pitchFamily="34" charset="0"/>
              </a:rPr>
              <a:t>DESGASTE EMOCIONAL</a:t>
            </a:r>
            <a:endParaRPr lang="es-ES" altLang="es-AR" sz="165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70" name="Oval 38"/>
          <p:cNvSpPr>
            <a:spLocks noChangeArrowheads="1"/>
          </p:cNvSpPr>
          <p:nvPr/>
        </p:nvSpPr>
        <p:spPr bwMode="auto">
          <a:xfrm>
            <a:off x="2476500" y="3864769"/>
            <a:ext cx="4191000" cy="553641"/>
          </a:xfrm>
          <a:prstGeom prst="ellipse">
            <a:avLst/>
          </a:prstGeom>
          <a:gradFill rotWithShape="0">
            <a:gsLst>
              <a:gs pos="0">
                <a:srgbClr val="99CCFF">
                  <a:alpha val="50000"/>
                </a:srgbClr>
              </a:gs>
              <a:gs pos="100000">
                <a:srgbClr val="759CC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71" name="Text Box 39"/>
          <p:cNvSpPr txBox="1">
            <a:spLocks noChangeArrowheads="1"/>
          </p:cNvSpPr>
          <p:nvPr/>
        </p:nvSpPr>
        <p:spPr bwMode="auto">
          <a:xfrm>
            <a:off x="2781300" y="4021932"/>
            <a:ext cx="358140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s-MX" altLang="es-AR" sz="1650" b="1" dirty="0">
                <a:solidFill>
                  <a:srgbClr val="FFFFFF"/>
                </a:solidFill>
                <a:latin typeface="Arial Black" panose="020B0A04020102020204" pitchFamily="34" charset="0"/>
              </a:rPr>
              <a:t>DESPERSONALIZACIÓN</a:t>
            </a:r>
            <a:endParaRPr lang="es-ES" altLang="es-AR" sz="165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272" name="Oval 40"/>
          <p:cNvSpPr>
            <a:spLocks noChangeArrowheads="1"/>
          </p:cNvSpPr>
          <p:nvPr/>
        </p:nvSpPr>
        <p:spPr bwMode="auto">
          <a:xfrm>
            <a:off x="2476500" y="5208986"/>
            <a:ext cx="4191000" cy="554831"/>
          </a:xfrm>
          <a:prstGeom prst="ellipse">
            <a:avLst/>
          </a:prstGeom>
          <a:gradFill rotWithShape="0">
            <a:gsLst>
              <a:gs pos="0">
                <a:srgbClr val="99CCFF">
                  <a:alpha val="50000"/>
                </a:srgbClr>
              </a:gs>
              <a:gs pos="100000">
                <a:srgbClr val="759CC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0273" name="Text Box 41"/>
          <p:cNvSpPr txBox="1">
            <a:spLocks noChangeArrowheads="1"/>
          </p:cNvSpPr>
          <p:nvPr/>
        </p:nvSpPr>
        <p:spPr bwMode="auto">
          <a:xfrm>
            <a:off x="2743200" y="5367338"/>
            <a:ext cx="365760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s-MX" altLang="es-AR" sz="1650" b="1" dirty="0">
                <a:solidFill>
                  <a:srgbClr val="FFFFFF"/>
                </a:solidFill>
                <a:latin typeface="Arial Black" panose="020B0A04020102020204" pitchFamily="34" charset="0"/>
              </a:rPr>
              <a:t>REALIZACIÓN REDUCIDA</a:t>
            </a:r>
            <a:endParaRPr lang="es-ES" altLang="es-AR" sz="165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199105147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871296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3528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i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¿CÓMO INTRODUCIR AL </a:t>
            </a:r>
            <a: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CAMINO </a:t>
            </a:r>
            <a:r>
              <a:rPr lang="es-AR" sz="2400" b="1" i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QUIÉNES CON </a:t>
            </a:r>
            <a:r>
              <a:rPr lang="es-AR" sz="2400" b="1" i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 ANDAR LO CONSTRUYEN?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23528" y="1019637"/>
            <a:ext cx="8496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2400" b="1" i="1" dirty="0">
                <a:latin typeface="Arial Black" panose="020B0A04020102020204" pitchFamily="34" charset="0"/>
                <a:cs typeface="Arial" panose="020B0604020202020204" pitchFamily="34" charset="0"/>
              </a:rPr>
              <a:t>Tarea difícil, sobre todo porque los caminantes deben recorrer en sus propias existencias humanas únicas, irrepetibles e irrenunciables.</a:t>
            </a:r>
          </a:p>
          <a:p>
            <a:pPr algn="r"/>
            <a:r>
              <a:rPr lang="es-AR" sz="2400" b="1" i="1" dirty="0">
                <a:latin typeface="Arial Black" panose="020B0A04020102020204" pitchFamily="34" charset="0"/>
                <a:cs typeface="Arial" panose="020B0604020202020204" pitchFamily="34" charset="0"/>
              </a:rPr>
              <a:t>…la esperanza de ser capaces de ayudar a los demás a reconstruir la personal ilusión de vivir humanamente a pesar de los quebrantos que hayan debido afronta</a:t>
            </a:r>
            <a:r>
              <a:rPr lang="es-AR" b="1" i="1" dirty="0">
                <a:latin typeface="Arial Black" panose="020B0A04020102020204" pitchFamily="34" charset="0"/>
                <a:cs typeface="Arial" panose="020B0604020202020204" pitchFamily="34" charset="0"/>
              </a:rPr>
              <a:t>r.</a:t>
            </a:r>
          </a:p>
          <a:p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9792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92" y="4852066"/>
            <a:ext cx="2664296" cy="163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1 Rectángulo"/>
          <p:cNvSpPr>
            <a:spLocks noChangeArrowheads="1"/>
          </p:cNvSpPr>
          <p:nvPr/>
        </p:nvSpPr>
        <p:spPr bwMode="auto">
          <a:xfrm>
            <a:off x="417787" y="2420888"/>
            <a:ext cx="7682605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4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ASPECTO </a:t>
            </a:r>
            <a:r>
              <a:rPr lang="es-AR" altLang="es-AR" sz="2400" dirty="0">
                <a:solidFill>
                  <a:srgbClr val="FFFFFF"/>
                </a:solidFill>
                <a:latin typeface="Arial Black" panose="020B0A04020102020204" pitchFamily="34" charset="0"/>
              </a:rPr>
              <a:t>POSITIVO Y ÓPTIMO DEL DESARROLLO PROFESIONAL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 dirty="0"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sz="1800" dirty="0">
                <a:solidFill>
                  <a:srgbClr val="FFFF00"/>
                </a:solidFill>
                <a:latin typeface="Arial Black" panose="020B0A04020102020204" pitchFamily="34" charset="0"/>
              </a:rPr>
              <a:t>EL </a:t>
            </a:r>
            <a:r>
              <a:rPr lang="es-AR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VIGOR</a:t>
            </a:r>
            <a:r>
              <a:rPr lang="es-AR" sz="18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s-AR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LA DEDICACIÓN           </a:t>
            </a:r>
            <a:r>
              <a:rPr lang="es-AR" sz="1800" dirty="0">
                <a:solidFill>
                  <a:srgbClr val="FFFF00"/>
                </a:solidFill>
                <a:latin typeface="Arial Black" panose="020B0A04020102020204" pitchFamily="34" charset="0"/>
              </a:rPr>
              <a:t>LA ABSORCIÓN </a:t>
            </a:r>
            <a:endParaRPr lang="es-AR" altLang="es-AR" sz="1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27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27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PSICOLOGÍA </a:t>
            </a:r>
            <a:r>
              <a:rPr lang="es-AR" altLang="es-AR" sz="2700" dirty="0">
                <a:solidFill>
                  <a:srgbClr val="FFFFFF"/>
                </a:solidFill>
                <a:latin typeface="Arial Black" panose="020B0A04020102020204" pitchFamily="34" charset="0"/>
              </a:rPr>
              <a:t>POSITIVA </a:t>
            </a:r>
            <a:r>
              <a:rPr lang="es-AR" altLang="es-AR" sz="1800" dirty="0">
                <a:solidFill>
                  <a:srgbClr val="FFFFFF"/>
                </a:solidFill>
                <a:latin typeface="Arial Black" panose="020B0A04020102020204" pitchFamily="34" charset="0"/>
              </a:rPr>
              <a:t>FORTALEZAS Y SU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800" dirty="0">
                <a:solidFill>
                  <a:srgbClr val="FFFFFF"/>
                </a:solidFill>
                <a:latin typeface="Arial Black" panose="020B0A04020102020204" pitchFamily="34" charset="0"/>
              </a:rPr>
              <a:t>FUNCIONAMIENTO ÓPTIMO.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35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2314575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03" y="587053"/>
            <a:ext cx="6741157" cy="15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52" y="-20982"/>
            <a:ext cx="11737304" cy="6858000"/>
          </a:xfrm>
        </p:spPr>
      </p:pic>
      <p:sp>
        <p:nvSpPr>
          <p:cNvPr id="3" name="Rectángulo 2"/>
          <p:cNvSpPr/>
          <p:nvPr/>
        </p:nvSpPr>
        <p:spPr>
          <a:xfrm rot="20230810">
            <a:off x="788912" y="1863652"/>
            <a:ext cx="5746783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…el </a:t>
            </a:r>
            <a:r>
              <a:rPr lang="es-AR" dirty="0">
                <a:solidFill>
                  <a:srgbClr val="FF0000"/>
                </a:solidFill>
                <a:latin typeface="Arial Black" panose="020B0A04020102020204" pitchFamily="34" charset="0"/>
              </a:rPr>
              <a:t>ENCUENTRO TERAPEUTICO REAL entre pacientes, familias, personal y profesionales de la </a:t>
            </a:r>
            <a:r>
              <a:rPr lang="es-A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institución …agradecer </a:t>
            </a:r>
            <a:r>
              <a:rPr lang="es-AR" dirty="0">
                <a:solidFill>
                  <a:srgbClr val="FF0000"/>
                </a:solidFill>
                <a:latin typeface="Arial Black" panose="020B0A04020102020204" pitchFamily="34" charset="0"/>
              </a:rPr>
              <a:t>y valorar el Auténtico Saber y la Entrega comprometida de los Acompañantes </a:t>
            </a:r>
            <a:r>
              <a:rPr lang="es-A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Terapéuticos.</a:t>
            </a:r>
          </a:p>
          <a:p>
            <a:r>
              <a:rPr lang="es-A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.... </a:t>
            </a:r>
            <a:r>
              <a:rPr lang="es-AR" dirty="0">
                <a:solidFill>
                  <a:srgbClr val="FF0000"/>
                </a:solidFill>
                <a:latin typeface="Arial Black" panose="020B0A04020102020204" pitchFamily="34" charset="0"/>
              </a:rPr>
              <a:t>en nuestras "</a:t>
            </a:r>
            <a:r>
              <a:rPr lang="es-AR" dirty="0" err="1">
                <a:solidFill>
                  <a:srgbClr val="FF0000"/>
                </a:solidFill>
                <a:latin typeface="Arial Black" panose="020B0A04020102020204" pitchFamily="34" charset="0"/>
              </a:rPr>
              <a:t>keschuas</a:t>
            </a:r>
            <a:r>
              <a:rPr lang="es-AR" dirty="0">
                <a:solidFill>
                  <a:srgbClr val="FF0000"/>
                </a:solidFill>
                <a:latin typeface="Arial Black" panose="020B0A04020102020204" pitchFamily="34" charset="0"/>
              </a:rPr>
              <a:t>" pampas (campos abiertos y extensos) al estilo de las tierras de La Mancha del “AT Sancho</a:t>
            </a:r>
            <a:r>
              <a:rPr lang="es-A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”</a:t>
            </a:r>
            <a:endParaRPr lang="es-AR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AR" dirty="0">
                <a:solidFill>
                  <a:srgbClr val="FF0000"/>
                </a:solidFill>
                <a:latin typeface="Arial Black" panose="020B0A04020102020204" pitchFamily="34" charset="0"/>
              </a:rPr>
              <a:t>¡¡¡ SALUD ACOMPAÑANTES TERAPÉUTICOS!!! </a:t>
            </a:r>
          </a:p>
        </p:txBody>
      </p:sp>
    </p:spTree>
    <p:extLst>
      <p:ext uri="{BB962C8B-B14F-4D97-AF65-F5344CB8AC3E}">
        <p14:creationId xmlns:p14="http://schemas.microsoft.com/office/powerpoint/2010/main" val="8211858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un_estoy_en_el_camino____by_IlOveMuff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195" y="-65463"/>
            <a:ext cx="11000867" cy="61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6" y="160021"/>
            <a:ext cx="5212593" cy="346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 descr="pen_nieb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5715000"/>
            <a:ext cx="3841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6513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AR" sz="2800" b="1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613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04454" name="1 Rectángulo"/>
          <p:cNvSpPr>
            <a:spLocks noChangeArrowheads="1"/>
          </p:cNvSpPr>
          <p:nvPr/>
        </p:nvSpPr>
        <p:spPr bwMode="auto">
          <a:xfrm>
            <a:off x="0" y="501317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2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es-AR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59632" y="4797153"/>
            <a:ext cx="8094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latin typeface="Arial Black" panose="020B0A04020102020204" pitchFamily="34" charset="0"/>
              </a:rPr>
              <a:t>HACIENDO CAMINOS AL </a:t>
            </a:r>
            <a:r>
              <a:rPr lang="es-ES" sz="3600" i="1" dirty="0" smtClean="0">
                <a:latin typeface="Arial Black" panose="020B0A04020102020204" pitchFamily="34" charset="0"/>
              </a:rPr>
              <a:t>ANDAR</a:t>
            </a:r>
            <a:r>
              <a:rPr lang="es-ES" sz="3600" dirty="0" smtClean="0">
                <a:latin typeface="Arial Black" panose="020B0A04020102020204" pitchFamily="34" charset="0"/>
              </a:rPr>
              <a:t>…</a:t>
            </a:r>
            <a:endParaRPr lang="es-AR" sz="36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96136" y="770905"/>
            <a:ext cx="32403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i="1" dirty="0">
                <a:solidFill>
                  <a:srgbClr val="FF0000"/>
                </a:solidFill>
                <a:latin typeface="Arial Black" pitchFamily="34" charset="0"/>
              </a:rPr>
              <a:t>Muchas gracias!!!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55576" y="619899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A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drguillermofernandez@hotmail.com</a:t>
            </a:r>
          </a:p>
        </p:txBody>
      </p:sp>
    </p:spTree>
    <p:extLst>
      <p:ext uri="{BB962C8B-B14F-4D97-AF65-F5344CB8AC3E}">
        <p14:creationId xmlns:p14="http://schemas.microsoft.com/office/powerpoint/2010/main" val="33821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96723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Marcador de contenido 2"/>
          <p:cNvSpPr>
            <a:spLocks noGrp="1"/>
          </p:cNvSpPr>
          <p:nvPr>
            <p:ph idx="1"/>
          </p:nvPr>
        </p:nvSpPr>
        <p:spPr>
          <a:xfrm>
            <a:off x="2552701" y="9731996"/>
            <a:ext cx="7848600" cy="1081088"/>
          </a:xfrm>
          <a:solidFill>
            <a:schemeClr val="tx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pPr algn="ctr">
              <a:defRPr/>
            </a:pPr>
            <a:r>
              <a:rPr lang="es-AR" altLang="es-AR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INSTITUTO DE NEUROPSIQUIATRIA,ADICCIONES Y PSICOLOGIA POSITIVA de Bs As</a:t>
            </a:r>
          </a:p>
          <a:p>
            <a:pPr marL="0" indent="0" algn="ctr">
              <a:buFontTx/>
              <a:buNone/>
              <a:defRPr/>
            </a:pPr>
            <a:r>
              <a:rPr lang="es-AR" altLang="es-AR" sz="6700" b="1" dirty="0" smtClean="0">
                <a:solidFill>
                  <a:srgbClr val="92D050"/>
                </a:solidFill>
                <a:hlinkClick r:id="rId3"/>
              </a:rPr>
              <a:t>drcoachingsalud@Gmail.com</a:t>
            </a:r>
            <a:endParaRPr lang="es-AR" altLang="es-AR" sz="6700" b="1" dirty="0" smtClean="0">
              <a:solidFill>
                <a:srgbClr val="92D05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s-ES" altLang="es-AR" sz="6700" dirty="0" smtClean="0">
                <a:solidFill>
                  <a:srgbClr val="FFFF00"/>
                </a:solidFill>
              </a:rPr>
              <a:t>drguillermofernandez@hotmail.com</a:t>
            </a:r>
          </a:p>
          <a:p>
            <a:pPr marL="0" indent="0" algn="ctr">
              <a:buFontTx/>
              <a:buNone/>
              <a:defRPr/>
            </a:pPr>
            <a:endParaRPr lang="es-AR" altLang="es-AR" sz="2800" b="1" dirty="0" smtClean="0">
              <a:solidFill>
                <a:srgbClr val="FFFF00"/>
              </a:solidFill>
            </a:endParaRPr>
          </a:p>
        </p:txBody>
      </p:sp>
      <p:pic>
        <p:nvPicPr>
          <p:cNvPr id="59395" name="Picture 4" descr="payasos%20tris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7" y="3789040"/>
            <a:ext cx="2043946" cy="270385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9396" name="Picture 6" descr="Libro_Resilien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1" y="3702727"/>
            <a:ext cx="2232248" cy="283195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9397" name="Rectangle 8"/>
          <p:cNvSpPr>
            <a:spLocks noChangeArrowheads="1"/>
          </p:cNvSpPr>
          <p:nvPr/>
        </p:nvSpPr>
        <p:spPr bwMode="auto">
          <a:xfrm>
            <a:off x="3498851" y="9628809"/>
            <a:ext cx="8569325" cy="45720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solidFill>
                  <a:srgbClr val="FFFFFF"/>
                </a:solidFill>
                <a:latin typeface="Arial Black" panose="020B0A04020102020204" pitchFamily="34" charset="0"/>
              </a:rPr>
              <a:t>          </a:t>
            </a:r>
          </a:p>
        </p:txBody>
      </p:sp>
      <p:pic>
        <p:nvPicPr>
          <p:cNvPr id="3074" name="Picture 2" descr="http://3.bp.blogspot.com/_Ksk0TX8qm9M/SvR7evcudZI/AAAAAAAAAMw/gWB5PqHzbwc/s200/haciendo+caminos+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944"/>
            <a:ext cx="2255415" cy="317664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 descr="http://1.bp.blogspot.com/_Ksk0TX8qm9M/SvR4vPBaiII/AAAAAAAAAMo/KF95RK3YUSw/s200/resiliencia,+etica+y+prevenc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65934"/>
            <a:ext cx="1908199" cy="282696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 descr="http://2.bp.blogspot.com/_Ksk0TX8qm9M/SvR9gUmO3AI/AAAAAAAAAM4/s_lxxAWuziw/s200/haciendo+caminos+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41" y="162233"/>
            <a:ext cx="2215905" cy="318835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 descr="Resultado de imagen para MARIONETAS HAMBRIENT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29" y="3680781"/>
            <a:ext cx="1983110" cy="2812115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896" y="173944"/>
            <a:ext cx="2199750" cy="311104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7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853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54997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1620" name="Picture 4" descr="Aun_estoy_en_el_camino____by_IlOveMuff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10333038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547665" y="1773238"/>
            <a:ext cx="453722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5400" b="1" i="1" dirty="0">
                <a:solidFill>
                  <a:srgbClr val="FF3300"/>
                </a:solidFill>
                <a:latin typeface="Arial Black" pitchFamily="34" charset="0"/>
              </a:rPr>
              <a:t>Muchas gracias!!!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971550" y="5876925"/>
            <a:ext cx="7345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s-ES" sz="2800" b="1">
                <a:solidFill>
                  <a:srgbClr val="FFFFFF"/>
                </a:solidFill>
                <a:latin typeface="Arial Black" pitchFamily="34" charset="0"/>
              </a:rPr>
              <a:t>drguillermofernandez@hotmail.com</a:t>
            </a:r>
          </a:p>
        </p:txBody>
      </p:sp>
    </p:spTree>
    <p:extLst>
      <p:ext uri="{BB962C8B-B14F-4D97-AF65-F5344CB8AC3E}">
        <p14:creationId xmlns:p14="http://schemas.microsoft.com/office/powerpoint/2010/main" val="25041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000" b="1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s-AR" sz="2000" b="1" i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“…contacto personal</a:t>
            </a:r>
            <a:b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…poner </a:t>
            </a:r>
            <a:r>
              <a:rPr lang="es-AR" sz="2400" b="1" i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 </a:t>
            </a:r>
            <a: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cuerpo</a:t>
            </a:r>
            <a:b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…lograr </a:t>
            </a:r>
            <a:r>
              <a:rPr lang="es-AR" sz="2400" b="1" i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 vínculo </a:t>
            </a:r>
            <a: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fuerte</a:t>
            </a:r>
            <a:b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…verdadera </a:t>
            </a:r>
            <a:r>
              <a:rPr lang="es-AR" sz="2400" b="1" i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relación de ayuda válida y </a:t>
            </a:r>
            <a: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cálida</a:t>
            </a:r>
            <a:b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sz="24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…</a:t>
            </a:r>
            <a:r>
              <a:rPr lang="es-AR" sz="2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generosidad </a:t>
            </a:r>
            <a:r>
              <a:rPr lang="es-AR" sz="2800" b="1" i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 la capacidad de donación del adulto en general” </a:t>
            </a:r>
            <a:r>
              <a:rPr lang="es-AR" sz="2400" b="1" i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(Jung). </a:t>
            </a:r>
            <a:endParaRPr lang="es-AR" sz="2400" b="1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7" y="2996952"/>
            <a:ext cx="4113812" cy="3188328"/>
          </a:xfrm>
          <a:prstGeom prst="rect">
            <a:avLst/>
          </a:prstGeom>
        </p:spPr>
      </p:pic>
      <p:pic>
        <p:nvPicPr>
          <p:cNvPr id="5" name="Picture 2" descr="6_psicoeduc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77008"/>
            <a:ext cx="2880320" cy="31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6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76463"/>
            <a:ext cx="5724128" cy="64087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520" y="188640"/>
            <a:ext cx="40324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400" b="1" i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s-ES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MARCO REFERENCIAL</a:t>
            </a:r>
            <a:endParaRPr lang="es-AR" sz="28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s-AR" sz="2400" b="1" i="1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s-AR" sz="2400" b="1" i="1" dirty="0" smtClean="0">
                <a:latin typeface="Calibri" panose="020F0502020204030204" pitchFamily="34" charset="0"/>
              </a:rPr>
              <a:t>ESCUELAS HUMANISTAS</a:t>
            </a:r>
          </a:p>
          <a:p>
            <a:r>
              <a:rPr lang="es-AR" sz="2400" b="1" i="1" dirty="0" smtClean="0">
                <a:latin typeface="Calibri" panose="020F0502020204030204" pitchFamily="34" charset="0"/>
              </a:rPr>
              <a:t>LA PSIQUIATRÍA PSICODINÁMICA </a:t>
            </a:r>
          </a:p>
          <a:p>
            <a:r>
              <a:rPr lang="es-AR" sz="2400" b="1" i="1" dirty="0" smtClean="0">
                <a:latin typeface="Calibri" panose="020F0502020204030204" pitchFamily="34" charset="0"/>
              </a:rPr>
              <a:t>MODELO DE ABORDAJE MÚLTIPLE </a:t>
            </a:r>
          </a:p>
          <a:p>
            <a:r>
              <a:rPr lang="es-AR" sz="2400" b="1" i="1" dirty="0" smtClean="0">
                <a:latin typeface="Calibri" panose="020F0502020204030204" pitchFamily="34" charset="0"/>
              </a:rPr>
              <a:t>CAMPO SISTÉMICO </a:t>
            </a:r>
          </a:p>
          <a:p>
            <a:r>
              <a:rPr lang="es-AR" sz="2400" b="1" i="1" dirty="0" smtClean="0">
                <a:latin typeface="Calibri" panose="020F0502020204030204" pitchFamily="34" charset="0"/>
              </a:rPr>
              <a:t>COGNITIVO COMPORTAMENTAL</a:t>
            </a:r>
          </a:p>
          <a:p>
            <a:r>
              <a:rPr lang="es-AR" sz="2400" b="1" i="1" dirty="0" smtClean="0">
                <a:latin typeface="Calibri" panose="020F0502020204030204" pitchFamily="34" charset="0"/>
              </a:rPr>
              <a:t>PSICOLOGÍA POSITIVA </a:t>
            </a:r>
          </a:p>
          <a:p>
            <a:r>
              <a:rPr lang="es-AR" sz="2400" b="1" i="1" dirty="0" smtClean="0">
                <a:latin typeface="Calibri" panose="020F0502020204030204" pitchFamily="34" charset="0"/>
              </a:rPr>
              <a:t>MODELO NEUROBIOLÓGICO </a:t>
            </a:r>
          </a:p>
          <a:p>
            <a:r>
              <a:rPr lang="es-AR" sz="2400" b="1" i="1" dirty="0" smtClean="0">
                <a:latin typeface="Calibri" panose="020F0502020204030204" pitchFamily="34" charset="0"/>
              </a:rPr>
              <a:t>CONSEJERÍA PSICOLÓGICA (Couseling)</a:t>
            </a:r>
          </a:p>
          <a:p>
            <a:r>
              <a:rPr lang="es-AR" sz="2400" b="1" i="1" dirty="0" smtClean="0">
                <a:latin typeface="Calibri" panose="020F0502020204030204" pitchFamily="34" charset="0"/>
              </a:rPr>
              <a:t>COACHING PSICOLÓGICO .</a:t>
            </a:r>
            <a:r>
              <a:rPr lang="es-AR" sz="2400" dirty="0" smtClean="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  <a:endParaRPr lang="es-AR" sz="2400" dirty="0">
              <a:solidFill>
                <a:srgbClr val="000000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76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84784"/>
            <a:ext cx="7848872" cy="489654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Rectángulo 2"/>
          <p:cNvSpPr/>
          <p:nvPr/>
        </p:nvSpPr>
        <p:spPr>
          <a:xfrm>
            <a:off x="2051720" y="404664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BENEFICIOS DEL AT</a:t>
            </a:r>
            <a:endParaRPr lang="es-AR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60496"/>
              </p:ext>
            </p:extLst>
          </p:nvPr>
        </p:nvGraphicFramePr>
        <p:xfrm>
          <a:off x="0" y="-1"/>
          <a:ext cx="9144002" cy="7661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961">
                  <a:extLst>
                    <a:ext uri="{9D8B030D-6E8A-4147-A177-3AD203B41FA5}">
                      <a16:colId xmlns:a16="http://schemas.microsoft.com/office/drawing/2014/main" val="1017399845"/>
                    </a:ext>
                  </a:extLst>
                </a:gridCol>
                <a:gridCol w="2231983">
                  <a:extLst>
                    <a:ext uri="{9D8B030D-6E8A-4147-A177-3AD203B41FA5}">
                      <a16:colId xmlns:a16="http://schemas.microsoft.com/office/drawing/2014/main" val="1830119184"/>
                    </a:ext>
                  </a:extLst>
                </a:gridCol>
                <a:gridCol w="5076058">
                  <a:extLst>
                    <a:ext uri="{9D8B030D-6E8A-4147-A177-3AD203B41FA5}">
                      <a16:colId xmlns:a16="http://schemas.microsoft.com/office/drawing/2014/main" val="2379342401"/>
                    </a:ext>
                  </a:extLst>
                </a:gridCol>
              </a:tblGrid>
              <a:tr h="564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400" b="1" u="non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CUADRO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400" b="1" u="none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DIFERENCIAL</a:t>
                      </a:r>
                      <a:endParaRPr lang="es-ES" sz="1400" b="1" u="none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COACHING</a:t>
                      </a:r>
                      <a:endParaRPr lang="es-ES" sz="1200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3200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AT</a:t>
                      </a:r>
                      <a:endParaRPr lang="es-ES" sz="1100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115181"/>
                  </a:ext>
                </a:extLst>
              </a:tr>
              <a:tr h="1129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400" b="1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1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Claros y precisos.</a:t>
                      </a:r>
                      <a:br>
                        <a:rPr lang="es-ES" sz="1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Definidos por el coach o cocheé.</a:t>
                      </a:r>
                      <a:endParaRPr lang="es-E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1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definen en función del desarrollo de la intervención.</a:t>
                      </a:r>
                      <a:br>
                        <a:rPr lang="es-ES" sz="1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Resultan de la coordinación con otros profesionales implicados.</a:t>
                      </a:r>
                      <a:endParaRPr lang="es-E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05280"/>
                  </a:ext>
                </a:extLst>
              </a:tr>
              <a:tr h="1129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MÉTODO/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HERRAMIENTAS</a:t>
                      </a:r>
                      <a:endParaRPr lang="es-ES" sz="1400" b="1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18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Formación, talleres, adiestramiento, feedback, etc..</a:t>
                      </a:r>
                      <a:endParaRPr lang="es-ES" sz="18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1800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Vínculo Terapéutico</a:t>
                      </a:r>
                      <a:r>
                        <a:rPr lang="es-ES" sz="18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Coordinación con tratamientos de referencia. Figura del Director y del Supervisor.</a:t>
                      </a:r>
                      <a:endParaRPr lang="es-E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855260"/>
                  </a:ext>
                </a:extLst>
              </a:tr>
              <a:tr h="4637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OBJETIVOS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PEDAGOGICOS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1400" b="1" dirty="0" smtClean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TERAPÉUTICOS</a:t>
                      </a:r>
                      <a:endParaRPr lang="es-ES" sz="1400" b="1" dirty="0">
                        <a:solidFill>
                          <a:srgbClr val="FFFF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125"/>
                        </a:spcAf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125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2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Previos </a:t>
                      </a: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 </a:t>
                      </a:r>
                      <a:r>
                        <a:rPr lang="es-ES" sz="2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125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Definidos con claridad 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125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2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 de decisiones.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125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 futuras. 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la calidad de vida.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Favorecer la </a:t>
                      </a:r>
                      <a:r>
                        <a:rPr lang="es-ES" sz="2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integración.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dinámica </a:t>
                      </a: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familiar y/o contexto.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la salud y su cuidado.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Complementar, extender e incentivar su </a:t>
                      </a:r>
                      <a:r>
                        <a:rPr lang="es-ES" sz="24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tratamiento.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Evitar ingresos y procesos de institucionalización.</a:t>
                      </a:r>
                      <a:endParaRPr lang="es-E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980" marR="113980" marT="28495" marB="284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94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52494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terap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9" y="1484784"/>
            <a:ext cx="836220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3528" y="476672"/>
            <a:ext cx="8820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000000"/>
                </a:solidFill>
                <a:latin typeface="Calibri" panose="020F0502020204030204" pitchFamily="34" charset="0"/>
              </a:rPr>
              <a:t>57 </a:t>
            </a:r>
          </a:p>
          <a:p>
            <a:r>
              <a:rPr lang="es-A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EL EQUIPO TRANSDISCIPLINARIO </a:t>
            </a:r>
          </a:p>
          <a:p>
            <a:endParaRPr lang="es-AR" sz="2800" b="1" i="1" dirty="0">
              <a:latin typeface="Calibri" panose="020F0502020204030204" pitchFamily="34" charset="0"/>
            </a:endParaRPr>
          </a:p>
          <a:p>
            <a:pPr algn="ctr"/>
            <a:endParaRPr lang="es-AR" sz="4000" b="1" i="1" dirty="0" smtClean="0">
              <a:latin typeface="Calibri" panose="020F0502020204030204" pitchFamily="34" charset="0"/>
            </a:endParaRPr>
          </a:p>
          <a:p>
            <a:pPr algn="ctr"/>
            <a:endParaRPr lang="es-AR" sz="4000" b="1" i="1" dirty="0">
              <a:latin typeface="Calibri" panose="020F0502020204030204" pitchFamily="34" charset="0"/>
            </a:endParaRPr>
          </a:p>
          <a:p>
            <a:pPr algn="ctr"/>
            <a:endParaRPr lang="es-AR" sz="4000" b="1" i="1" dirty="0" smtClean="0">
              <a:latin typeface="Calibri" panose="020F0502020204030204" pitchFamily="34" charset="0"/>
            </a:endParaRPr>
          </a:p>
          <a:p>
            <a:pPr algn="ctr"/>
            <a:r>
              <a:rPr lang="es-AR" sz="4000" b="1" i="1" dirty="0" smtClean="0">
                <a:latin typeface="Calibri" panose="020F0502020204030204" pitchFamily="34" charset="0"/>
              </a:rPr>
              <a:t>La </a:t>
            </a:r>
            <a:r>
              <a:rPr lang="es-AR" sz="4000" b="1" i="1" dirty="0">
                <a:solidFill>
                  <a:srgbClr val="92D050"/>
                </a:solidFill>
                <a:latin typeface="Calibri" panose="020F0502020204030204" pitchFamily="34" charset="0"/>
              </a:rPr>
              <a:t>función del AT </a:t>
            </a:r>
            <a:r>
              <a:rPr lang="es-AR" sz="3200" b="1" i="1" dirty="0">
                <a:latin typeface="Calibri" panose="020F0502020204030204" pitchFamily="34" charset="0"/>
              </a:rPr>
              <a:t>es integrarse al Equipo Terapéutico y efectuar su intervención, siendo el agente de cambio más importante para el paciente, estimula sus potencialidades y ayuda a desarrollar su proyecto de vida. 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9688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45791" dir="2021404" algn="ctr" rotWithShape="0">
              <a:schemeClr val="bg2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s-ES_trad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381332" y="1410519"/>
            <a:ext cx="5664200" cy="4160837"/>
            <a:chOff x="1194" y="756"/>
            <a:chExt cx="3131" cy="2997"/>
          </a:xfrm>
          <a:solidFill>
            <a:srgbClr val="0070C0"/>
          </a:solidFill>
        </p:grpSpPr>
        <p:sp>
          <p:nvSpPr>
            <p:cNvPr id="12304" name="Freeform 5"/>
            <p:cNvSpPr>
              <a:spLocks/>
            </p:cNvSpPr>
            <p:nvPr/>
          </p:nvSpPr>
          <p:spPr bwMode="auto">
            <a:xfrm rot="429516">
              <a:off x="1194" y="1849"/>
              <a:ext cx="1148" cy="1591"/>
            </a:xfrm>
            <a:custGeom>
              <a:avLst/>
              <a:gdLst>
                <a:gd name="T0" fmla="*/ 1063 w 1148"/>
                <a:gd name="T1" fmla="*/ 1591 h 1591"/>
                <a:gd name="T2" fmla="*/ 1124 w 1148"/>
                <a:gd name="T3" fmla="*/ 1370 h 1591"/>
                <a:gd name="T4" fmla="*/ 1087 w 1148"/>
                <a:gd name="T5" fmla="*/ 1358 h 1591"/>
                <a:gd name="T6" fmla="*/ 1042 w 1148"/>
                <a:gd name="T7" fmla="*/ 1341 h 1591"/>
                <a:gd name="T8" fmla="*/ 1003 w 1148"/>
                <a:gd name="T9" fmla="*/ 1325 h 1591"/>
                <a:gd name="T10" fmla="*/ 962 w 1148"/>
                <a:gd name="T11" fmla="*/ 1307 h 1591"/>
                <a:gd name="T12" fmla="*/ 920 w 1148"/>
                <a:gd name="T13" fmla="*/ 1286 h 1591"/>
                <a:gd name="T14" fmla="*/ 882 w 1148"/>
                <a:gd name="T15" fmla="*/ 1263 h 1591"/>
                <a:gd name="T16" fmla="*/ 852 w 1148"/>
                <a:gd name="T17" fmla="*/ 1243 h 1591"/>
                <a:gd name="T18" fmla="*/ 816 w 1148"/>
                <a:gd name="T19" fmla="*/ 1220 h 1591"/>
                <a:gd name="T20" fmla="*/ 781 w 1148"/>
                <a:gd name="T21" fmla="*/ 1195 h 1591"/>
                <a:gd name="T22" fmla="*/ 754 w 1148"/>
                <a:gd name="T23" fmla="*/ 1176 h 1591"/>
                <a:gd name="T24" fmla="*/ 715 w 1148"/>
                <a:gd name="T25" fmla="*/ 1144 h 1591"/>
                <a:gd name="T26" fmla="*/ 670 w 1148"/>
                <a:gd name="T27" fmla="*/ 1105 h 1591"/>
                <a:gd name="T28" fmla="*/ 625 w 1148"/>
                <a:gd name="T29" fmla="*/ 1064 h 1591"/>
                <a:gd name="T30" fmla="*/ 587 w 1148"/>
                <a:gd name="T31" fmla="*/ 1020 h 1591"/>
                <a:gd name="T32" fmla="*/ 551 w 1148"/>
                <a:gd name="T33" fmla="*/ 976 h 1591"/>
                <a:gd name="T34" fmla="*/ 511 w 1148"/>
                <a:gd name="T35" fmla="*/ 922 h 1591"/>
                <a:gd name="T36" fmla="*/ 476 w 1148"/>
                <a:gd name="T37" fmla="*/ 868 h 1591"/>
                <a:gd name="T38" fmla="*/ 443 w 1148"/>
                <a:gd name="T39" fmla="*/ 809 h 1591"/>
                <a:gd name="T40" fmla="*/ 416 w 1148"/>
                <a:gd name="T41" fmla="*/ 755 h 1591"/>
                <a:gd name="T42" fmla="*/ 392 w 1148"/>
                <a:gd name="T43" fmla="*/ 701 h 1591"/>
                <a:gd name="T44" fmla="*/ 372 w 1148"/>
                <a:gd name="T45" fmla="*/ 646 h 1591"/>
                <a:gd name="T46" fmla="*/ 353 w 1148"/>
                <a:gd name="T47" fmla="*/ 589 h 1591"/>
                <a:gd name="T48" fmla="*/ 336 w 1148"/>
                <a:gd name="T49" fmla="*/ 526 h 1591"/>
                <a:gd name="T50" fmla="*/ 323 w 1148"/>
                <a:gd name="T51" fmla="*/ 461 h 1591"/>
                <a:gd name="T52" fmla="*/ 315 w 1148"/>
                <a:gd name="T53" fmla="*/ 396 h 1591"/>
                <a:gd name="T54" fmla="*/ 311 w 1148"/>
                <a:gd name="T55" fmla="*/ 327 h 1591"/>
                <a:gd name="T56" fmla="*/ 311 w 1148"/>
                <a:gd name="T57" fmla="*/ 260 h 1591"/>
                <a:gd name="T58" fmla="*/ 204 w 1148"/>
                <a:gd name="T59" fmla="*/ 0 h 1591"/>
                <a:gd name="T60" fmla="*/ 77 w 1148"/>
                <a:gd name="T61" fmla="*/ 260 h 1591"/>
                <a:gd name="T62" fmla="*/ 78 w 1148"/>
                <a:gd name="T63" fmla="*/ 338 h 1591"/>
                <a:gd name="T64" fmla="*/ 84 w 1148"/>
                <a:gd name="T65" fmla="*/ 412 h 1591"/>
                <a:gd name="T66" fmla="*/ 91 w 1148"/>
                <a:gd name="T67" fmla="*/ 476 h 1591"/>
                <a:gd name="T68" fmla="*/ 102 w 1148"/>
                <a:gd name="T69" fmla="*/ 541 h 1591"/>
                <a:gd name="T70" fmla="*/ 115 w 1148"/>
                <a:gd name="T71" fmla="*/ 602 h 1591"/>
                <a:gd name="T72" fmla="*/ 134 w 1148"/>
                <a:gd name="T73" fmla="*/ 672 h 1591"/>
                <a:gd name="T74" fmla="*/ 154 w 1148"/>
                <a:gd name="T75" fmla="*/ 732 h 1591"/>
                <a:gd name="T76" fmla="*/ 179 w 1148"/>
                <a:gd name="T77" fmla="*/ 798 h 1591"/>
                <a:gd name="T78" fmla="*/ 205 w 1148"/>
                <a:gd name="T79" fmla="*/ 856 h 1591"/>
                <a:gd name="T80" fmla="*/ 238 w 1148"/>
                <a:gd name="T81" fmla="*/ 919 h 1591"/>
                <a:gd name="T82" fmla="*/ 269 w 1148"/>
                <a:gd name="T83" fmla="*/ 976 h 1591"/>
                <a:gd name="T84" fmla="*/ 302 w 1148"/>
                <a:gd name="T85" fmla="*/ 1028 h 1591"/>
                <a:gd name="T86" fmla="*/ 339 w 1148"/>
                <a:gd name="T87" fmla="*/ 1082 h 1591"/>
                <a:gd name="T88" fmla="*/ 380 w 1148"/>
                <a:gd name="T89" fmla="*/ 1134 h 1591"/>
                <a:gd name="T90" fmla="*/ 422 w 1148"/>
                <a:gd name="T91" fmla="*/ 1183 h 1591"/>
                <a:gd name="T92" fmla="*/ 460 w 1148"/>
                <a:gd name="T93" fmla="*/ 1224 h 1591"/>
                <a:gd name="T94" fmla="*/ 510 w 1148"/>
                <a:gd name="T95" fmla="*/ 1271 h 1591"/>
                <a:gd name="T96" fmla="*/ 554 w 1148"/>
                <a:gd name="T97" fmla="*/ 1311 h 1591"/>
                <a:gd name="T98" fmla="*/ 604 w 1148"/>
                <a:gd name="T99" fmla="*/ 1351 h 1591"/>
                <a:gd name="T100" fmla="*/ 654 w 1148"/>
                <a:gd name="T101" fmla="*/ 1388 h 1591"/>
                <a:gd name="T102" fmla="*/ 704 w 1148"/>
                <a:gd name="T103" fmla="*/ 1424 h 1591"/>
                <a:gd name="T104" fmla="*/ 744 w 1148"/>
                <a:gd name="T105" fmla="*/ 1449 h 1591"/>
                <a:gd name="T106" fmla="*/ 771 w 1148"/>
                <a:gd name="T107" fmla="*/ 1468 h 1591"/>
                <a:gd name="T108" fmla="*/ 798 w 1148"/>
                <a:gd name="T109" fmla="*/ 1482 h 1591"/>
                <a:gd name="T110" fmla="*/ 832 w 1148"/>
                <a:gd name="T111" fmla="*/ 1497 h 1591"/>
                <a:gd name="T112" fmla="*/ 861 w 1148"/>
                <a:gd name="T113" fmla="*/ 1512 h 1591"/>
                <a:gd name="T114" fmla="*/ 893 w 1148"/>
                <a:gd name="T115" fmla="*/ 1529 h 1591"/>
                <a:gd name="T116" fmla="*/ 929 w 1148"/>
                <a:gd name="T117" fmla="*/ 1545 h 1591"/>
                <a:gd name="T118" fmla="*/ 959 w 1148"/>
                <a:gd name="T119" fmla="*/ 1558 h 1591"/>
                <a:gd name="T120" fmla="*/ 993 w 1148"/>
                <a:gd name="T121" fmla="*/ 1570 h 1591"/>
                <a:gd name="T122" fmla="*/ 1023 w 1148"/>
                <a:gd name="T123" fmla="*/ 1580 h 15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48" h="1591">
                  <a:moveTo>
                    <a:pt x="1039" y="1585"/>
                  </a:moveTo>
                  <a:lnTo>
                    <a:pt x="1063" y="1591"/>
                  </a:lnTo>
                  <a:lnTo>
                    <a:pt x="1148" y="1380"/>
                  </a:lnTo>
                  <a:lnTo>
                    <a:pt x="1124" y="1370"/>
                  </a:lnTo>
                  <a:lnTo>
                    <a:pt x="1106" y="1365"/>
                  </a:lnTo>
                  <a:lnTo>
                    <a:pt x="1087" y="1358"/>
                  </a:lnTo>
                  <a:lnTo>
                    <a:pt x="1063" y="1349"/>
                  </a:lnTo>
                  <a:lnTo>
                    <a:pt x="1042" y="1341"/>
                  </a:lnTo>
                  <a:lnTo>
                    <a:pt x="1020" y="1333"/>
                  </a:lnTo>
                  <a:lnTo>
                    <a:pt x="1003" y="1325"/>
                  </a:lnTo>
                  <a:lnTo>
                    <a:pt x="980" y="1315"/>
                  </a:lnTo>
                  <a:lnTo>
                    <a:pt x="962" y="1307"/>
                  </a:lnTo>
                  <a:lnTo>
                    <a:pt x="940" y="1296"/>
                  </a:lnTo>
                  <a:lnTo>
                    <a:pt x="920" y="1286"/>
                  </a:lnTo>
                  <a:lnTo>
                    <a:pt x="900" y="1274"/>
                  </a:lnTo>
                  <a:lnTo>
                    <a:pt x="882" y="1263"/>
                  </a:lnTo>
                  <a:lnTo>
                    <a:pt x="866" y="1253"/>
                  </a:lnTo>
                  <a:lnTo>
                    <a:pt x="852" y="1243"/>
                  </a:lnTo>
                  <a:lnTo>
                    <a:pt x="834" y="1232"/>
                  </a:lnTo>
                  <a:lnTo>
                    <a:pt x="816" y="1220"/>
                  </a:lnTo>
                  <a:lnTo>
                    <a:pt x="798" y="1207"/>
                  </a:lnTo>
                  <a:lnTo>
                    <a:pt x="781" y="1195"/>
                  </a:lnTo>
                  <a:lnTo>
                    <a:pt x="768" y="1187"/>
                  </a:lnTo>
                  <a:lnTo>
                    <a:pt x="754" y="1176"/>
                  </a:lnTo>
                  <a:lnTo>
                    <a:pt x="734" y="1160"/>
                  </a:lnTo>
                  <a:lnTo>
                    <a:pt x="715" y="1144"/>
                  </a:lnTo>
                  <a:lnTo>
                    <a:pt x="691" y="1125"/>
                  </a:lnTo>
                  <a:lnTo>
                    <a:pt x="670" y="1105"/>
                  </a:lnTo>
                  <a:lnTo>
                    <a:pt x="647" y="1085"/>
                  </a:lnTo>
                  <a:lnTo>
                    <a:pt x="625" y="1064"/>
                  </a:lnTo>
                  <a:lnTo>
                    <a:pt x="604" y="1039"/>
                  </a:lnTo>
                  <a:lnTo>
                    <a:pt x="587" y="1020"/>
                  </a:lnTo>
                  <a:lnTo>
                    <a:pt x="570" y="999"/>
                  </a:lnTo>
                  <a:lnTo>
                    <a:pt x="551" y="976"/>
                  </a:lnTo>
                  <a:lnTo>
                    <a:pt x="531" y="949"/>
                  </a:lnTo>
                  <a:lnTo>
                    <a:pt x="511" y="922"/>
                  </a:lnTo>
                  <a:lnTo>
                    <a:pt x="494" y="897"/>
                  </a:lnTo>
                  <a:lnTo>
                    <a:pt x="476" y="868"/>
                  </a:lnTo>
                  <a:lnTo>
                    <a:pt x="457" y="838"/>
                  </a:lnTo>
                  <a:lnTo>
                    <a:pt x="443" y="809"/>
                  </a:lnTo>
                  <a:lnTo>
                    <a:pt x="429" y="781"/>
                  </a:lnTo>
                  <a:lnTo>
                    <a:pt x="416" y="755"/>
                  </a:lnTo>
                  <a:lnTo>
                    <a:pt x="405" y="730"/>
                  </a:lnTo>
                  <a:lnTo>
                    <a:pt x="392" y="701"/>
                  </a:lnTo>
                  <a:lnTo>
                    <a:pt x="382" y="674"/>
                  </a:lnTo>
                  <a:lnTo>
                    <a:pt x="372" y="646"/>
                  </a:lnTo>
                  <a:lnTo>
                    <a:pt x="362" y="616"/>
                  </a:lnTo>
                  <a:lnTo>
                    <a:pt x="353" y="589"/>
                  </a:lnTo>
                  <a:lnTo>
                    <a:pt x="345" y="558"/>
                  </a:lnTo>
                  <a:lnTo>
                    <a:pt x="336" y="526"/>
                  </a:lnTo>
                  <a:lnTo>
                    <a:pt x="329" y="494"/>
                  </a:lnTo>
                  <a:lnTo>
                    <a:pt x="323" y="461"/>
                  </a:lnTo>
                  <a:lnTo>
                    <a:pt x="318" y="427"/>
                  </a:lnTo>
                  <a:lnTo>
                    <a:pt x="315" y="396"/>
                  </a:lnTo>
                  <a:lnTo>
                    <a:pt x="312" y="365"/>
                  </a:lnTo>
                  <a:lnTo>
                    <a:pt x="311" y="327"/>
                  </a:lnTo>
                  <a:lnTo>
                    <a:pt x="311" y="297"/>
                  </a:lnTo>
                  <a:lnTo>
                    <a:pt x="311" y="260"/>
                  </a:lnTo>
                  <a:lnTo>
                    <a:pt x="392" y="260"/>
                  </a:lnTo>
                  <a:lnTo>
                    <a:pt x="204" y="0"/>
                  </a:lnTo>
                  <a:lnTo>
                    <a:pt x="0" y="260"/>
                  </a:lnTo>
                  <a:lnTo>
                    <a:pt x="77" y="260"/>
                  </a:lnTo>
                  <a:lnTo>
                    <a:pt x="77" y="301"/>
                  </a:lnTo>
                  <a:lnTo>
                    <a:pt x="78" y="338"/>
                  </a:lnTo>
                  <a:lnTo>
                    <a:pt x="81" y="377"/>
                  </a:lnTo>
                  <a:lnTo>
                    <a:pt x="84" y="412"/>
                  </a:lnTo>
                  <a:lnTo>
                    <a:pt x="87" y="445"/>
                  </a:lnTo>
                  <a:lnTo>
                    <a:pt x="91" y="476"/>
                  </a:lnTo>
                  <a:lnTo>
                    <a:pt x="97" y="511"/>
                  </a:lnTo>
                  <a:lnTo>
                    <a:pt x="102" y="541"/>
                  </a:lnTo>
                  <a:lnTo>
                    <a:pt x="108" y="570"/>
                  </a:lnTo>
                  <a:lnTo>
                    <a:pt x="115" y="602"/>
                  </a:lnTo>
                  <a:lnTo>
                    <a:pt x="125" y="642"/>
                  </a:lnTo>
                  <a:lnTo>
                    <a:pt x="134" y="672"/>
                  </a:lnTo>
                  <a:lnTo>
                    <a:pt x="144" y="703"/>
                  </a:lnTo>
                  <a:lnTo>
                    <a:pt x="154" y="732"/>
                  </a:lnTo>
                  <a:lnTo>
                    <a:pt x="167" y="766"/>
                  </a:lnTo>
                  <a:lnTo>
                    <a:pt x="179" y="798"/>
                  </a:lnTo>
                  <a:lnTo>
                    <a:pt x="192" y="827"/>
                  </a:lnTo>
                  <a:lnTo>
                    <a:pt x="205" y="856"/>
                  </a:lnTo>
                  <a:lnTo>
                    <a:pt x="222" y="889"/>
                  </a:lnTo>
                  <a:lnTo>
                    <a:pt x="238" y="919"/>
                  </a:lnTo>
                  <a:lnTo>
                    <a:pt x="254" y="948"/>
                  </a:lnTo>
                  <a:lnTo>
                    <a:pt x="269" y="976"/>
                  </a:lnTo>
                  <a:lnTo>
                    <a:pt x="285" y="1002"/>
                  </a:lnTo>
                  <a:lnTo>
                    <a:pt x="302" y="1028"/>
                  </a:lnTo>
                  <a:lnTo>
                    <a:pt x="319" y="1053"/>
                  </a:lnTo>
                  <a:lnTo>
                    <a:pt x="339" y="1082"/>
                  </a:lnTo>
                  <a:lnTo>
                    <a:pt x="359" y="1109"/>
                  </a:lnTo>
                  <a:lnTo>
                    <a:pt x="380" y="1134"/>
                  </a:lnTo>
                  <a:lnTo>
                    <a:pt x="402" y="1159"/>
                  </a:lnTo>
                  <a:lnTo>
                    <a:pt x="422" y="1183"/>
                  </a:lnTo>
                  <a:lnTo>
                    <a:pt x="442" y="1205"/>
                  </a:lnTo>
                  <a:lnTo>
                    <a:pt x="460" y="1224"/>
                  </a:lnTo>
                  <a:lnTo>
                    <a:pt x="484" y="1249"/>
                  </a:lnTo>
                  <a:lnTo>
                    <a:pt x="510" y="1271"/>
                  </a:lnTo>
                  <a:lnTo>
                    <a:pt x="530" y="1290"/>
                  </a:lnTo>
                  <a:lnTo>
                    <a:pt x="554" y="1311"/>
                  </a:lnTo>
                  <a:lnTo>
                    <a:pt x="578" y="1330"/>
                  </a:lnTo>
                  <a:lnTo>
                    <a:pt x="604" y="1351"/>
                  </a:lnTo>
                  <a:lnTo>
                    <a:pt x="630" y="1370"/>
                  </a:lnTo>
                  <a:lnTo>
                    <a:pt x="654" y="1388"/>
                  </a:lnTo>
                  <a:lnTo>
                    <a:pt x="681" y="1409"/>
                  </a:lnTo>
                  <a:lnTo>
                    <a:pt x="704" y="1424"/>
                  </a:lnTo>
                  <a:lnTo>
                    <a:pt x="727" y="1439"/>
                  </a:lnTo>
                  <a:lnTo>
                    <a:pt x="744" y="1449"/>
                  </a:lnTo>
                  <a:lnTo>
                    <a:pt x="758" y="1460"/>
                  </a:lnTo>
                  <a:lnTo>
                    <a:pt x="771" y="1468"/>
                  </a:lnTo>
                  <a:lnTo>
                    <a:pt x="784" y="1474"/>
                  </a:lnTo>
                  <a:lnTo>
                    <a:pt x="798" y="1482"/>
                  </a:lnTo>
                  <a:lnTo>
                    <a:pt x="815" y="1489"/>
                  </a:lnTo>
                  <a:lnTo>
                    <a:pt x="832" y="1497"/>
                  </a:lnTo>
                  <a:lnTo>
                    <a:pt x="848" y="1505"/>
                  </a:lnTo>
                  <a:lnTo>
                    <a:pt x="861" y="1512"/>
                  </a:lnTo>
                  <a:lnTo>
                    <a:pt x="876" y="1520"/>
                  </a:lnTo>
                  <a:lnTo>
                    <a:pt x="893" y="1529"/>
                  </a:lnTo>
                  <a:lnTo>
                    <a:pt x="910" y="1536"/>
                  </a:lnTo>
                  <a:lnTo>
                    <a:pt x="929" y="1545"/>
                  </a:lnTo>
                  <a:lnTo>
                    <a:pt x="945" y="1551"/>
                  </a:lnTo>
                  <a:lnTo>
                    <a:pt x="959" y="1558"/>
                  </a:lnTo>
                  <a:lnTo>
                    <a:pt x="976" y="1563"/>
                  </a:lnTo>
                  <a:lnTo>
                    <a:pt x="993" y="1570"/>
                  </a:lnTo>
                  <a:lnTo>
                    <a:pt x="1010" y="1576"/>
                  </a:lnTo>
                  <a:lnTo>
                    <a:pt x="1023" y="1580"/>
                  </a:lnTo>
                  <a:lnTo>
                    <a:pt x="1039" y="158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305" name="Freeform 6"/>
            <p:cNvSpPr>
              <a:spLocks/>
            </p:cNvSpPr>
            <p:nvPr/>
          </p:nvSpPr>
          <p:spPr bwMode="auto">
            <a:xfrm rot="429516">
              <a:off x="3175" y="1060"/>
              <a:ext cx="1150" cy="1590"/>
            </a:xfrm>
            <a:custGeom>
              <a:avLst/>
              <a:gdLst>
                <a:gd name="T0" fmla="*/ 85 w 1150"/>
                <a:gd name="T1" fmla="*/ 0 h 1590"/>
                <a:gd name="T2" fmla="*/ 24 w 1150"/>
                <a:gd name="T3" fmla="*/ 221 h 1590"/>
                <a:gd name="T4" fmla="*/ 61 w 1150"/>
                <a:gd name="T5" fmla="*/ 233 h 1590"/>
                <a:gd name="T6" fmla="*/ 107 w 1150"/>
                <a:gd name="T7" fmla="*/ 250 h 1590"/>
                <a:gd name="T8" fmla="*/ 145 w 1150"/>
                <a:gd name="T9" fmla="*/ 266 h 1590"/>
                <a:gd name="T10" fmla="*/ 186 w 1150"/>
                <a:gd name="T11" fmla="*/ 284 h 1590"/>
                <a:gd name="T12" fmla="*/ 228 w 1150"/>
                <a:gd name="T13" fmla="*/ 305 h 1590"/>
                <a:gd name="T14" fmla="*/ 266 w 1150"/>
                <a:gd name="T15" fmla="*/ 328 h 1590"/>
                <a:gd name="T16" fmla="*/ 296 w 1150"/>
                <a:gd name="T17" fmla="*/ 348 h 1590"/>
                <a:gd name="T18" fmla="*/ 332 w 1150"/>
                <a:gd name="T19" fmla="*/ 371 h 1590"/>
                <a:gd name="T20" fmla="*/ 367 w 1150"/>
                <a:gd name="T21" fmla="*/ 396 h 1590"/>
                <a:gd name="T22" fmla="*/ 396 w 1150"/>
                <a:gd name="T23" fmla="*/ 415 h 1590"/>
                <a:gd name="T24" fmla="*/ 433 w 1150"/>
                <a:gd name="T25" fmla="*/ 447 h 1590"/>
                <a:gd name="T26" fmla="*/ 479 w 1150"/>
                <a:gd name="T27" fmla="*/ 486 h 1590"/>
                <a:gd name="T28" fmla="*/ 523 w 1150"/>
                <a:gd name="T29" fmla="*/ 527 h 1590"/>
                <a:gd name="T30" fmla="*/ 561 w 1150"/>
                <a:gd name="T31" fmla="*/ 571 h 1590"/>
                <a:gd name="T32" fmla="*/ 597 w 1150"/>
                <a:gd name="T33" fmla="*/ 615 h 1590"/>
                <a:gd name="T34" fmla="*/ 637 w 1150"/>
                <a:gd name="T35" fmla="*/ 669 h 1590"/>
                <a:gd name="T36" fmla="*/ 672 w 1150"/>
                <a:gd name="T37" fmla="*/ 723 h 1590"/>
                <a:gd name="T38" fmla="*/ 705 w 1150"/>
                <a:gd name="T39" fmla="*/ 782 h 1590"/>
                <a:gd name="T40" fmla="*/ 732 w 1150"/>
                <a:gd name="T41" fmla="*/ 836 h 1590"/>
                <a:gd name="T42" fmla="*/ 756 w 1150"/>
                <a:gd name="T43" fmla="*/ 890 h 1590"/>
                <a:gd name="T44" fmla="*/ 776 w 1150"/>
                <a:gd name="T45" fmla="*/ 945 h 1590"/>
                <a:gd name="T46" fmla="*/ 795 w 1150"/>
                <a:gd name="T47" fmla="*/ 1002 h 1590"/>
                <a:gd name="T48" fmla="*/ 812 w 1150"/>
                <a:gd name="T49" fmla="*/ 1065 h 1590"/>
                <a:gd name="T50" fmla="*/ 825 w 1150"/>
                <a:gd name="T51" fmla="*/ 1130 h 1590"/>
                <a:gd name="T52" fmla="*/ 833 w 1150"/>
                <a:gd name="T53" fmla="*/ 1195 h 1590"/>
                <a:gd name="T54" fmla="*/ 838 w 1150"/>
                <a:gd name="T55" fmla="*/ 1264 h 1590"/>
                <a:gd name="T56" fmla="*/ 838 w 1150"/>
                <a:gd name="T57" fmla="*/ 1331 h 1590"/>
                <a:gd name="T58" fmla="*/ 945 w 1150"/>
                <a:gd name="T59" fmla="*/ 1590 h 1590"/>
                <a:gd name="T60" fmla="*/ 1071 w 1150"/>
                <a:gd name="T61" fmla="*/ 1331 h 1590"/>
                <a:gd name="T62" fmla="*/ 1070 w 1150"/>
                <a:gd name="T63" fmla="*/ 1253 h 1590"/>
                <a:gd name="T64" fmla="*/ 1064 w 1150"/>
                <a:gd name="T65" fmla="*/ 1179 h 1590"/>
                <a:gd name="T66" fmla="*/ 1057 w 1150"/>
                <a:gd name="T67" fmla="*/ 1115 h 1590"/>
                <a:gd name="T68" fmla="*/ 1046 w 1150"/>
                <a:gd name="T69" fmla="*/ 1050 h 1590"/>
                <a:gd name="T70" fmla="*/ 1033 w 1150"/>
                <a:gd name="T71" fmla="*/ 989 h 1590"/>
                <a:gd name="T72" fmla="*/ 1014 w 1150"/>
                <a:gd name="T73" fmla="*/ 919 h 1590"/>
                <a:gd name="T74" fmla="*/ 994 w 1150"/>
                <a:gd name="T75" fmla="*/ 859 h 1590"/>
                <a:gd name="T76" fmla="*/ 969 w 1150"/>
                <a:gd name="T77" fmla="*/ 793 h 1590"/>
                <a:gd name="T78" fmla="*/ 943 w 1150"/>
                <a:gd name="T79" fmla="*/ 735 h 1590"/>
                <a:gd name="T80" fmla="*/ 910 w 1150"/>
                <a:gd name="T81" fmla="*/ 672 h 1590"/>
                <a:gd name="T82" fmla="*/ 879 w 1150"/>
                <a:gd name="T83" fmla="*/ 615 h 1590"/>
                <a:gd name="T84" fmla="*/ 846 w 1150"/>
                <a:gd name="T85" fmla="*/ 563 h 1590"/>
                <a:gd name="T86" fmla="*/ 809 w 1150"/>
                <a:gd name="T87" fmla="*/ 509 h 1590"/>
                <a:gd name="T88" fmla="*/ 768 w 1150"/>
                <a:gd name="T89" fmla="*/ 457 h 1590"/>
                <a:gd name="T90" fmla="*/ 726 w 1150"/>
                <a:gd name="T91" fmla="*/ 408 h 1590"/>
                <a:gd name="T92" fmla="*/ 688 w 1150"/>
                <a:gd name="T93" fmla="*/ 367 h 1590"/>
                <a:gd name="T94" fmla="*/ 638 w 1150"/>
                <a:gd name="T95" fmla="*/ 320 h 1590"/>
                <a:gd name="T96" fmla="*/ 594 w 1150"/>
                <a:gd name="T97" fmla="*/ 280 h 1590"/>
                <a:gd name="T98" fmla="*/ 544 w 1150"/>
                <a:gd name="T99" fmla="*/ 240 h 1590"/>
                <a:gd name="T100" fmla="*/ 494 w 1150"/>
                <a:gd name="T101" fmla="*/ 203 h 1590"/>
                <a:gd name="T102" fmla="*/ 444 w 1150"/>
                <a:gd name="T103" fmla="*/ 167 h 1590"/>
                <a:gd name="T104" fmla="*/ 404 w 1150"/>
                <a:gd name="T105" fmla="*/ 142 h 1590"/>
                <a:gd name="T106" fmla="*/ 377 w 1150"/>
                <a:gd name="T107" fmla="*/ 123 h 1590"/>
                <a:gd name="T108" fmla="*/ 350 w 1150"/>
                <a:gd name="T109" fmla="*/ 110 h 1590"/>
                <a:gd name="T110" fmla="*/ 316 w 1150"/>
                <a:gd name="T111" fmla="*/ 94 h 1590"/>
                <a:gd name="T112" fmla="*/ 288 w 1150"/>
                <a:gd name="T113" fmla="*/ 79 h 1590"/>
                <a:gd name="T114" fmla="*/ 255 w 1150"/>
                <a:gd name="T115" fmla="*/ 62 h 1590"/>
                <a:gd name="T116" fmla="*/ 219 w 1150"/>
                <a:gd name="T117" fmla="*/ 46 h 1590"/>
                <a:gd name="T118" fmla="*/ 189 w 1150"/>
                <a:gd name="T119" fmla="*/ 33 h 1590"/>
                <a:gd name="T120" fmla="*/ 155 w 1150"/>
                <a:gd name="T121" fmla="*/ 21 h 1590"/>
                <a:gd name="T122" fmla="*/ 125 w 1150"/>
                <a:gd name="T123" fmla="*/ 11 h 15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0" h="1590">
                  <a:moveTo>
                    <a:pt x="109" y="6"/>
                  </a:moveTo>
                  <a:lnTo>
                    <a:pt x="85" y="0"/>
                  </a:lnTo>
                  <a:lnTo>
                    <a:pt x="0" y="211"/>
                  </a:lnTo>
                  <a:lnTo>
                    <a:pt x="24" y="221"/>
                  </a:lnTo>
                  <a:lnTo>
                    <a:pt x="42" y="226"/>
                  </a:lnTo>
                  <a:lnTo>
                    <a:pt x="61" y="233"/>
                  </a:lnTo>
                  <a:lnTo>
                    <a:pt x="85" y="242"/>
                  </a:lnTo>
                  <a:lnTo>
                    <a:pt x="107" y="250"/>
                  </a:lnTo>
                  <a:lnTo>
                    <a:pt x="128" y="258"/>
                  </a:lnTo>
                  <a:lnTo>
                    <a:pt x="145" y="266"/>
                  </a:lnTo>
                  <a:lnTo>
                    <a:pt x="168" y="276"/>
                  </a:lnTo>
                  <a:lnTo>
                    <a:pt x="186" y="284"/>
                  </a:lnTo>
                  <a:lnTo>
                    <a:pt x="208" y="295"/>
                  </a:lnTo>
                  <a:lnTo>
                    <a:pt x="228" y="305"/>
                  </a:lnTo>
                  <a:lnTo>
                    <a:pt x="248" y="317"/>
                  </a:lnTo>
                  <a:lnTo>
                    <a:pt x="266" y="328"/>
                  </a:lnTo>
                  <a:lnTo>
                    <a:pt x="282" y="338"/>
                  </a:lnTo>
                  <a:lnTo>
                    <a:pt x="296" y="348"/>
                  </a:lnTo>
                  <a:lnTo>
                    <a:pt x="315" y="359"/>
                  </a:lnTo>
                  <a:lnTo>
                    <a:pt x="332" y="371"/>
                  </a:lnTo>
                  <a:lnTo>
                    <a:pt x="350" y="384"/>
                  </a:lnTo>
                  <a:lnTo>
                    <a:pt x="367" y="396"/>
                  </a:lnTo>
                  <a:lnTo>
                    <a:pt x="380" y="404"/>
                  </a:lnTo>
                  <a:lnTo>
                    <a:pt x="396" y="415"/>
                  </a:lnTo>
                  <a:lnTo>
                    <a:pt x="414" y="430"/>
                  </a:lnTo>
                  <a:lnTo>
                    <a:pt x="433" y="447"/>
                  </a:lnTo>
                  <a:lnTo>
                    <a:pt x="457" y="466"/>
                  </a:lnTo>
                  <a:lnTo>
                    <a:pt x="479" y="486"/>
                  </a:lnTo>
                  <a:lnTo>
                    <a:pt x="501" y="506"/>
                  </a:lnTo>
                  <a:lnTo>
                    <a:pt x="523" y="527"/>
                  </a:lnTo>
                  <a:lnTo>
                    <a:pt x="544" y="552"/>
                  </a:lnTo>
                  <a:lnTo>
                    <a:pt x="561" y="571"/>
                  </a:lnTo>
                  <a:lnTo>
                    <a:pt x="578" y="593"/>
                  </a:lnTo>
                  <a:lnTo>
                    <a:pt x="597" y="615"/>
                  </a:lnTo>
                  <a:lnTo>
                    <a:pt x="617" y="642"/>
                  </a:lnTo>
                  <a:lnTo>
                    <a:pt x="637" y="669"/>
                  </a:lnTo>
                  <a:lnTo>
                    <a:pt x="654" y="694"/>
                  </a:lnTo>
                  <a:lnTo>
                    <a:pt x="672" y="723"/>
                  </a:lnTo>
                  <a:lnTo>
                    <a:pt x="691" y="753"/>
                  </a:lnTo>
                  <a:lnTo>
                    <a:pt x="705" y="782"/>
                  </a:lnTo>
                  <a:lnTo>
                    <a:pt x="719" y="810"/>
                  </a:lnTo>
                  <a:lnTo>
                    <a:pt x="732" y="836"/>
                  </a:lnTo>
                  <a:lnTo>
                    <a:pt x="744" y="861"/>
                  </a:lnTo>
                  <a:lnTo>
                    <a:pt x="756" y="890"/>
                  </a:lnTo>
                  <a:lnTo>
                    <a:pt x="766" y="917"/>
                  </a:lnTo>
                  <a:lnTo>
                    <a:pt x="776" y="945"/>
                  </a:lnTo>
                  <a:lnTo>
                    <a:pt x="786" y="975"/>
                  </a:lnTo>
                  <a:lnTo>
                    <a:pt x="795" y="1002"/>
                  </a:lnTo>
                  <a:lnTo>
                    <a:pt x="803" y="1033"/>
                  </a:lnTo>
                  <a:lnTo>
                    <a:pt x="812" y="1065"/>
                  </a:lnTo>
                  <a:lnTo>
                    <a:pt x="819" y="1097"/>
                  </a:lnTo>
                  <a:lnTo>
                    <a:pt x="825" y="1130"/>
                  </a:lnTo>
                  <a:lnTo>
                    <a:pt x="831" y="1164"/>
                  </a:lnTo>
                  <a:lnTo>
                    <a:pt x="833" y="1195"/>
                  </a:lnTo>
                  <a:lnTo>
                    <a:pt x="836" y="1226"/>
                  </a:lnTo>
                  <a:lnTo>
                    <a:pt x="838" y="1264"/>
                  </a:lnTo>
                  <a:lnTo>
                    <a:pt x="838" y="1294"/>
                  </a:lnTo>
                  <a:lnTo>
                    <a:pt x="838" y="1331"/>
                  </a:lnTo>
                  <a:lnTo>
                    <a:pt x="756" y="1331"/>
                  </a:lnTo>
                  <a:lnTo>
                    <a:pt x="945" y="1590"/>
                  </a:lnTo>
                  <a:lnTo>
                    <a:pt x="1150" y="1331"/>
                  </a:lnTo>
                  <a:lnTo>
                    <a:pt x="1071" y="1331"/>
                  </a:lnTo>
                  <a:lnTo>
                    <a:pt x="1071" y="1290"/>
                  </a:lnTo>
                  <a:lnTo>
                    <a:pt x="1070" y="1253"/>
                  </a:lnTo>
                  <a:lnTo>
                    <a:pt x="1067" y="1214"/>
                  </a:lnTo>
                  <a:lnTo>
                    <a:pt x="1064" y="1179"/>
                  </a:lnTo>
                  <a:lnTo>
                    <a:pt x="1061" y="1146"/>
                  </a:lnTo>
                  <a:lnTo>
                    <a:pt x="1057" y="1115"/>
                  </a:lnTo>
                  <a:lnTo>
                    <a:pt x="1051" y="1080"/>
                  </a:lnTo>
                  <a:lnTo>
                    <a:pt x="1046" y="1050"/>
                  </a:lnTo>
                  <a:lnTo>
                    <a:pt x="1040" y="1021"/>
                  </a:lnTo>
                  <a:lnTo>
                    <a:pt x="1033" y="989"/>
                  </a:lnTo>
                  <a:lnTo>
                    <a:pt x="1023" y="949"/>
                  </a:lnTo>
                  <a:lnTo>
                    <a:pt x="1014" y="919"/>
                  </a:lnTo>
                  <a:lnTo>
                    <a:pt x="1004" y="888"/>
                  </a:lnTo>
                  <a:lnTo>
                    <a:pt x="994" y="859"/>
                  </a:lnTo>
                  <a:lnTo>
                    <a:pt x="982" y="825"/>
                  </a:lnTo>
                  <a:lnTo>
                    <a:pt x="969" y="793"/>
                  </a:lnTo>
                  <a:lnTo>
                    <a:pt x="956" y="764"/>
                  </a:lnTo>
                  <a:lnTo>
                    <a:pt x="943" y="735"/>
                  </a:lnTo>
                  <a:lnTo>
                    <a:pt x="926" y="702"/>
                  </a:lnTo>
                  <a:lnTo>
                    <a:pt x="910" y="672"/>
                  </a:lnTo>
                  <a:lnTo>
                    <a:pt x="896" y="643"/>
                  </a:lnTo>
                  <a:lnTo>
                    <a:pt x="879" y="615"/>
                  </a:lnTo>
                  <a:lnTo>
                    <a:pt x="863" y="590"/>
                  </a:lnTo>
                  <a:lnTo>
                    <a:pt x="846" y="563"/>
                  </a:lnTo>
                  <a:lnTo>
                    <a:pt x="829" y="538"/>
                  </a:lnTo>
                  <a:lnTo>
                    <a:pt x="809" y="509"/>
                  </a:lnTo>
                  <a:lnTo>
                    <a:pt x="789" y="482"/>
                  </a:lnTo>
                  <a:lnTo>
                    <a:pt x="768" y="457"/>
                  </a:lnTo>
                  <a:lnTo>
                    <a:pt x="746" y="432"/>
                  </a:lnTo>
                  <a:lnTo>
                    <a:pt x="726" y="408"/>
                  </a:lnTo>
                  <a:lnTo>
                    <a:pt x="707" y="386"/>
                  </a:lnTo>
                  <a:lnTo>
                    <a:pt x="688" y="367"/>
                  </a:lnTo>
                  <a:lnTo>
                    <a:pt x="664" y="342"/>
                  </a:lnTo>
                  <a:lnTo>
                    <a:pt x="638" y="320"/>
                  </a:lnTo>
                  <a:lnTo>
                    <a:pt x="618" y="301"/>
                  </a:lnTo>
                  <a:lnTo>
                    <a:pt x="594" y="280"/>
                  </a:lnTo>
                  <a:lnTo>
                    <a:pt x="570" y="261"/>
                  </a:lnTo>
                  <a:lnTo>
                    <a:pt x="544" y="240"/>
                  </a:lnTo>
                  <a:lnTo>
                    <a:pt x="518" y="221"/>
                  </a:lnTo>
                  <a:lnTo>
                    <a:pt x="494" y="203"/>
                  </a:lnTo>
                  <a:lnTo>
                    <a:pt x="467" y="182"/>
                  </a:lnTo>
                  <a:lnTo>
                    <a:pt x="444" y="167"/>
                  </a:lnTo>
                  <a:lnTo>
                    <a:pt x="422" y="152"/>
                  </a:lnTo>
                  <a:lnTo>
                    <a:pt x="404" y="142"/>
                  </a:lnTo>
                  <a:lnTo>
                    <a:pt x="390" y="131"/>
                  </a:lnTo>
                  <a:lnTo>
                    <a:pt x="377" y="123"/>
                  </a:lnTo>
                  <a:lnTo>
                    <a:pt x="365" y="117"/>
                  </a:lnTo>
                  <a:lnTo>
                    <a:pt x="350" y="110"/>
                  </a:lnTo>
                  <a:lnTo>
                    <a:pt x="333" y="102"/>
                  </a:lnTo>
                  <a:lnTo>
                    <a:pt x="316" y="94"/>
                  </a:lnTo>
                  <a:lnTo>
                    <a:pt x="300" y="86"/>
                  </a:lnTo>
                  <a:lnTo>
                    <a:pt x="288" y="79"/>
                  </a:lnTo>
                  <a:lnTo>
                    <a:pt x="272" y="70"/>
                  </a:lnTo>
                  <a:lnTo>
                    <a:pt x="255" y="62"/>
                  </a:lnTo>
                  <a:lnTo>
                    <a:pt x="238" y="55"/>
                  </a:lnTo>
                  <a:lnTo>
                    <a:pt x="219" y="46"/>
                  </a:lnTo>
                  <a:lnTo>
                    <a:pt x="203" y="40"/>
                  </a:lnTo>
                  <a:lnTo>
                    <a:pt x="189" y="33"/>
                  </a:lnTo>
                  <a:lnTo>
                    <a:pt x="172" y="28"/>
                  </a:lnTo>
                  <a:lnTo>
                    <a:pt x="155" y="21"/>
                  </a:lnTo>
                  <a:lnTo>
                    <a:pt x="138" y="15"/>
                  </a:lnTo>
                  <a:lnTo>
                    <a:pt x="125" y="11"/>
                  </a:lnTo>
                  <a:lnTo>
                    <a:pt x="109" y="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306" name="Freeform 7"/>
            <p:cNvSpPr>
              <a:spLocks/>
            </p:cNvSpPr>
            <p:nvPr/>
          </p:nvSpPr>
          <p:spPr bwMode="auto">
            <a:xfrm rot="429516">
              <a:off x="1520" y="756"/>
              <a:ext cx="1637" cy="1088"/>
            </a:xfrm>
            <a:custGeom>
              <a:avLst/>
              <a:gdLst>
                <a:gd name="T0" fmla="*/ 222 w 1637"/>
                <a:gd name="T1" fmla="*/ 1088 h 1088"/>
                <a:gd name="T2" fmla="*/ 235 w 1637"/>
                <a:gd name="T3" fmla="*/ 1052 h 1088"/>
                <a:gd name="T4" fmla="*/ 252 w 1637"/>
                <a:gd name="T5" fmla="*/ 1008 h 1088"/>
                <a:gd name="T6" fmla="*/ 269 w 1637"/>
                <a:gd name="T7" fmla="*/ 971 h 1088"/>
                <a:gd name="T8" fmla="*/ 288 w 1637"/>
                <a:gd name="T9" fmla="*/ 931 h 1088"/>
                <a:gd name="T10" fmla="*/ 309 w 1637"/>
                <a:gd name="T11" fmla="*/ 891 h 1088"/>
                <a:gd name="T12" fmla="*/ 333 w 1637"/>
                <a:gd name="T13" fmla="*/ 854 h 1088"/>
                <a:gd name="T14" fmla="*/ 353 w 1637"/>
                <a:gd name="T15" fmla="*/ 823 h 1088"/>
                <a:gd name="T16" fmla="*/ 377 w 1637"/>
                <a:gd name="T17" fmla="*/ 790 h 1088"/>
                <a:gd name="T18" fmla="*/ 403 w 1637"/>
                <a:gd name="T19" fmla="*/ 756 h 1088"/>
                <a:gd name="T20" fmla="*/ 423 w 1637"/>
                <a:gd name="T21" fmla="*/ 728 h 1088"/>
                <a:gd name="T22" fmla="*/ 456 w 1637"/>
                <a:gd name="T23" fmla="*/ 692 h 1088"/>
                <a:gd name="T24" fmla="*/ 496 w 1637"/>
                <a:gd name="T25" fmla="*/ 648 h 1088"/>
                <a:gd name="T26" fmla="*/ 538 w 1637"/>
                <a:gd name="T27" fmla="*/ 606 h 1088"/>
                <a:gd name="T28" fmla="*/ 584 w 1637"/>
                <a:gd name="T29" fmla="*/ 568 h 1088"/>
                <a:gd name="T30" fmla="*/ 630 w 1637"/>
                <a:gd name="T31" fmla="*/ 534 h 1088"/>
                <a:gd name="T32" fmla="*/ 685 w 1637"/>
                <a:gd name="T33" fmla="*/ 495 h 1088"/>
                <a:gd name="T34" fmla="*/ 741 w 1637"/>
                <a:gd name="T35" fmla="*/ 461 h 1088"/>
                <a:gd name="T36" fmla="*/ 802 w 1637"/>
                <a:gd name="T37" fmla="*/ 429 h 1088"/>
                <a:gd name="T38" fmla="*/ 858 w 1637"/>
                <a:gd name="T39" fmla="*/ 403 h 1088"/>
                <a:gd name="T40" fmla="*/ 913 w 1637"/>
                <a:gd name="T41" fmla="*/ 379 h 1088"/>
                <a:gd name="T42" fmla="*/ 970 w 1637"/>
                <a:gd name="T43" fmla="*/ 360 h 1088"/>
                <a:gd name="T44" fmla="*/ 1029 w 1637"/>
                <a:gd name="T45" fmla="*/ 342 h 1088"/>
                <a:gd name="T46" fmla="*/ 1094 w 1637"/>
                <a:gd name="T47" fmla="*/ 326 h 1088"/>
                <a:gd name="T48" fmla="*/ 1161 w 1637"/>
                <a:gd name="T49" fmla="*/ 313 h 1088"/>
                <a:gd name="T50" fmla="*/ 1228 w 1637"/>
                <a:gd name="T51" fmla="*/ 305 h 1088"/>
                <a:gd name="T52" fmla="*/ 1299 w 1637"/>
                <a:gd name="T53" fmla="*/ 301 h 1088"/>
                <a:gd name="T54" fmla="*/ 1369 w 1637"/>
                <a:gd name="T55" fmla="*/ 301 h 1088"/>
                <a:gd name="T56" fmla="*/ 1637 w 1637"/>
                <a:gd name="T57" fmla="*/ 197 h 1088"/>
                <a:gd name="T58" fmla="*/ 1369 w 1637"/>
                <a:gd name="T59" fmla="*/ 74 h 1088"/>
                <a:gd name="T60" fmla="*/ 1288 w 1637"/>
                <a:gd name="T61" fmla="*/ 76 h 1088"/>
                <a:gd name="T62" fmla="*/ 1212 w 1637"/>
                <a:gd name="T63" fmla="*/ 81 h 1088"/>
                <a:gd name="T64" fmla="*/ 1146 w 1637"/>
                <a:gd name="T65" fmla="*/ 88 h 1088"/>
                <a:gd name="T66" fmla="*/ 1079 w 1637"/>
                <a:gd name="T67" fmla="*/ 99 h 1088"/>
                <a:gd name="T68" fmla="*/ 1016 w 1637"/>
                <a:gd name="T69" fmla="*/ 112 h 1088"/>
                <a:gd name="T70" fmla="*/ 943 w 1637"/>
                <a:gd name="T71" fmla="*/ 130 h 1088"/>
                <a:gd name="T72" fmla="*/ 882 w 1637"/>
                <a:gd name="T73" fmla="*/ 149 h 1088"/>
                <a:gd name="T74" fmla="*/ 813 w 1637"/>
                <a:gd name="T75" fmla="*/ 174 h 1088"/>
                <a:gd name="T76" fmla="*/ 754 w 1637"/>
                <a:gd name="T77" fmla="*/ 199 h 1088"/>
                <a:gd name="T78" fmla="*/ 688 w 1637"/>
                <a:gd name="T79" fmla="*/ 230 h 1088"/>
                <a:gd name="T80" fmla="*/ 630 w 1637"/>
                <a:gd name="T81" fmla="*/ 261 h 1088"/>
                <a:gd name="T82" fmla="*/ 575 w 1637"/>
                <a:gd name="T83" fmla="*/ 292 h 1088"/>
                <a:gd name="T84" fmla="*/ 520 w 1637"/>
                <a:gd name="T85" fmla="*/ 328 h 1088"/>
                <a:gd name="T86" fmla="*/ 466 w 1637"/>
                <a:gd name="T87" fmla="*/ 368 h 1088"/>
                <a:gd name="T88" fmla="*/ 416 w 1637"/>
                <a:gd name="T89" fmla="*/ 408 h 1088"/>
                <a:gd name="T90" fmla="*/ 373 w 1637"/>
                <a:gd name="T91" fmla="*/ 446 h 1088"/>
                <a:gd name="T92" fmla="*/ 325 w 1637"/>
                <a:gd name="T93" fmla="*/ 494 h 1088"/>
                <a:gd name="T94" fmla="*/ 283 w 1637"/>
                <a:gd name="T95" fmla="*/ 537 h 1088"/>
                <a:gd name="T96" fmla="*/ 242 w 1637"/>
                <a:gd name="T97" fmla="*/ 585 h 1088"/>
                <a:gd name="T98" fmla="*/ 204 w 1637"/>
                <a:gd name="T99" fmla="*/ 633 h 1088"/>
                <a:gd name="T100" fmla="*/ 166 w 1637"/>
                <a:gd name="T101" fmla="*/ 681 h 1088"/>
                <a:gd name="T102" fmla="*/ 141 w 1637"/>
                <a:gd name="T103" fmla="*/ 719 h 1088"/>
                <a:gd name="T104" fmla="*/ 121 w 1637"/>
                <a:gd name="T105" fmla="*/ 746 h 1088"/>
                <a:gd name="T106" fmla="*/ 107 w 1637"/>
                <a:gd name="T107" fmla="*/ 772 h 1088"/>
                <a:gd name="T108" fmla="*/ 91 w 1637"/>
                <a:gd name="T109" fmla="*/ 806 h 1088"/>
                <a:gd name="T110" fmla="*/ 75 w 1637"/>
                <a:gd name="T111" fmla="*/ 832 h 1088"/>
                <a:gd name="T112" fmla="*/ 58 w 1637"/>
                <a:gd name="T113" fmla="*/ 865 h 1088"/>
                <a:gd name="T114" fmla="*/ 41 w 1637"/>
                <a:gd name="T115" fmla="*/ 899 h 1088"/>
                <a:gd name="T116" fmla="*/ 28 w 1637"/>
                <a:gd name="T117" fmla="*/ 928 h 1088"/>
                <a:gd name="T118" fmla="*/ 15 w 1637"/>
                <a:gd name="T119" fmla="*/ 961 h 1088"/>
                <a:gd name="T120" fmla="*/ 5 w 1637"/>
                <a:gd name="T121" fmla="*/ 990 h 10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37" h="1088">
                  <a:moveTo>
                    <a:pt x="0" y="1006"/>
                  </a:moveTo>
                  <a:lnTo>
                    <a:pt x="222" y="1088"/>
                  </a:lnTo>
                  <a:lnTo>
                    <a:pt x="228" y="1070"/>
                  </a:lnTo>
                  <a:lnTo>
                    <a:pt x="235" y="1052"/>
                  </a:lnTo>
                  <a:lnTo>
                    <a:pt x="243" y="1029"/>
                  </a:lnTo>
                  <a:lnTo>
                    <a:pt x="252" y="1008"/>
                  </a:lnTo>
                  <a:lnTo>
                    <a:pt x="261" y="988"/>
                  </a:lnTo>
                  <a:lnTo>
                    <a:pt x="269" y="971"/>
                  </a:lnTo>
                  <a:lnTo>
                    <a:pt x="279" y="949"/>
                  </a:lnTo>
                  <a:lnTo>
                    <a:pt x="288" y="931"/>
                  </a:lnTo>
                  <a:lnTo>
                    <a:pt x="299" y="910"/>
                  </a:lnTo>
                  <a:lnTo>
                    <a:pt x="309" y="891"/>
                  </a:lnTo>
                  <a:lnTo>
                    <a:pt x="322" y="872"/>
                  </a:lnTo>
                  <a:lnTo>
                    <a:pt x="333" y="854"/>
                  </a:lnTo>
                  <a:lnTo>
                    <a:pt x="343" y="839"/>
                  </a:lnTo>
                  <a:lnTo>
                    <a:pt x="353" y="823"/>
                  </a:lnTo>
                  <a:lnTo>
                    <a:pt x="365" y="807"/>
                  </a:lnTo>
                  <a:lnTo>
                    <a:pt x="377" y="790"/>
                  </a:lnTo>
                  <a:lnTo>
                    <a:pt x="390" y="772"/>
                  </a:lnTo>
                  <a:lnTo>
                    <a:pt x="403" y="756"/>
                  </a:lnTo>
                  <a:lnTo>
                    <a:pt x="412" y="743"/>
                  </a:lnTo>
                  <a:lnTo>
                    <a:pt x="423" y="728"/>
                  </a:lnTo>
                  <a:lnTo>
                    <a:pt x="439" y="710"/>
                  </a:lnTo>
                  <a:lnTo>
                    <a:pt x="456" y="692"/>
                  </a:lnTo>
                  <a:lnTo>
                    <a:pt x="476" y="669"/>
                  </a:lnTo>
                  <a:lnTo>
                    <a:pt x="496" y="648"/>
                  </a:lnTo>
                  <a:lnTo>
                    <a:pt x="517" y="626"/>
                  </a:lnTo>
                  <a:lnTo>
                    <a:pt x="538" y="606"/>
                  </a:lnTo>
                  <a:lnTo>
                    <a:pt x="564" y="585"/>
                  </a:lnTo>
                  <a:lnTo>
                    <a:pt x="584" y="568"/>
                  </a:lnTo>
                  <a:lnTo>
                    <a:pt x="605" y="552"/>
                  </a:lnTo>
                  <a:lnTo>
                    <a:pt x="630" y="534"/>
                  </a:lnTo>
                  <a:lnTo>
                    <a:pt x="657" y="514"/>
                  </a:lnTo>
                  <a:lnTo>
                    <a:pt x="685" y="495"/>
                  </a:lnTo>
                  <a:lnTo>
                    <a:pt x="711" y="479"/>
                  </a:lnTo>
                  <a:lnTo>
                    <a:pt x="741" y="461"/>
                  </a:lnTo>
                  <a:lnTo>
                    <a:pt x="772" y="443"/>
                  </a:lnTo>
                  <a:lnTo>
                    <a:pt x="802" y="429"/>
                  </a:lnTo>
                  <a:lnTo>
                    <a:pt x="831" y="415"/>
                  </a:lnTo>
                  <a:lnTo>
                    <a:pt x="858" y="403"/>
                  </a:lnTo>
                  <a:lnTo>
                    <a:pt x="883" y="392"/>
                  </a:lnTo>
                  <a:lnTo>
                    <a:pt x="913" y="379"/>
                  </a:lnTo>
                  <a:lnTo>
                    <a:pt x="942" y="370"/>
                  </a:lnTo>
                  <a:lnTo>
                    <a:pt x="970" y="360"/>
                  </a:lnTo>
                  <a:lnTo>
                    <a:pt x="1002" y="350"/>
                  </a:lnTo>
                  <a:lnTo>
                    <a:pt x="1029" y="342"/>
                  </a:lnTo>
                  <a:lnTo>
                    <a:pt x="1061" y="334"/>
                  </a:lnTo>
                  <a:lnTo>
                    <a:pt x="1094" y="326"/>
                  </a:lnTo>
                  <a:lnTo>
                    <a:pt x="1127" y="319"/>
                  </a:lnTo>
                  <a:lnTo>
                    <a:pt x="1161" y="313"/>
                  </a:lnTo>
                  <a:lnTo>
                    <a:pt x="1197" y="308"/>
                  </a:lnTo>
                  <a:lnTo>
                    <a:pt x="1228" y="305"/>
                  </a:lnTo>
                  <a:lnTo>
                    <a:pt x="1261" y="302"/>
                  </a:lnTo>
                  <a:lnTo>
                    <a:pt x="1299" y="301"/>
                  </a:lnTo>
                  <a:lnTo>
                    <a:pt x="1331" y="301"/>
                  </a:lnTo>
                  <a:lnTo>
                    <a:pt x="1369" y="301"/>
                  </a:lnTo>
                  <a:lnTo>
                    <a:pt x="1369" y="379"/>
                  </a:lnTo>
                  <a:lnTo>
                    <a:pt x="1637" y="197"/>
                  </a:lnTo>
                  <a:lnTo>
                    <a:pt x="1369" y="0"/>
                  </a:lnTo>
                  <a:lnTo>
                    <a:pt x="1369" y="74"/>
                  </a:lnTo>
                  <a:lnTo>
                    <a:pt x="1326" y="74"/>
                  </a:lnTo>
                  <a:lnTo>
                    <a:pt x="1288" y="76"/>
                  </a:lnTo>
                  <a:lnTo>
                    <a:pt x="1248" y="79"/>
                  </a:lnTo>
                  <a:lnTo>
                    <a:pt x="1212" y="81"/>
                  </a:lnTo>
                  <a:lnTo>
                    <a:pt x="1178" y="84"/>
                  </a:lnTo>
                  <a:lnTo>
                    <a:pt x="1146" y="88"/>
                  </a:lnTo>
                  <a:lnTo>
                    <a:pt x="1110" y="94"/>
                  </a:lnTo>
                  <a:lnTo>
                    <a:pt x="1079" y="99"/>
                  </a:lnTo>
                  <a:lnTo>
                    <a:pt x="1049" y="105"/>
                  </a:lnTo>
                  <a:lnTo>
                    <a:pt x="1016" y="112"/>
                  </a:lnTo>
                  <a:lnTo>
                    <a:pt x="975" y="121"/>
                  </a:lnTo>
                  <a:lnTo>
                    <a:pt x="943" y="130"/>
                  </a:lnTo>
                  <a:lnTo>
                    <a:pt x="912" y="139"/>
                  </a:lnTo>
                  <a:lnTo>
                    <a:pt x="882" y="149"/>
                  </a:lnTo>
                  <a:lnTo>
                    <a:pt x="846" y="161"/>
                  </a:lnTo>
                  <a:lnTo>
                    <a:pt x="813" y="174"/>
                  </a:lnTo>
                  <a:lnTo>
                    <a:pt x="784" y="186"/>
                  </a:lnTo>
                  <a:lnTo>
                    <a:pt x="754" y="199"/>
                  </a:lnTo>
                  <a:lnTo>
                    <a:pt x="719" y="215"/>
                  </a:lnTo>
                  <a:lnTo>
                    <a:pt x="688" y="230"/>
                  </a:lnTo>
                  <a:lnTo>
                    <a:pt x="658" y="244"/>
                  </a:lnTo>
                  <a:lnTo>
                    <a:pt x="630" y="261"/>
                  </a:lnTo>
                  <a:lnTo>
                    <a:pt x="603" y="274"/>
                  </a:lnTo>
                  <a:lnTo>
                    <a:pt x="575" y="292"/>
                  </a:lnTo>
                  <a:lnTo>
                    <a:pt x="550" y="309"/>
                  </a:lnTo>
                  <a:lnTo>
                    <a:pt x="520" y="328"/>
                  </a:lnTo>
                  <a:lnTo>
                    <a:pt x="491" y="348"/>
                  </a:lnTo>
                  <a:lnTo>
                    <a:pt x="466" y="368"/>
                  </a:lnTo>
                  <a:lnTo>
                    <a:pt x="440" y="389"/>
                  </a:lnTo>
                  <a:lnTo>
                    <a:pt x="416" y="408"/>
                  </a:lnTo>
                  <a:lnTo>
                    <a:pt x="393" y="428"/>
                  </a:lnTo>
                  <a:lnTo>
                    <a:pt x="373" y="446"/>
                  </a:lnTo>
                  <a:lnTo>
                    <a:pt x="347" y="469"/>
                  </a:lnTo>
                  <a:lnTo>
                    <a:pt x="325" y="494"/>
                  </a:lnTo>
                  <a:lnTo>
                    <a:pt x="305" y="513"/>
                  </a:lnTo>
                  <a:lnTo>
                    <a:pt x="283" y="537"/>
                  </a:lnTo>
                  <a:lnTo>
                    <a:pt x="263" y="560"/>
                  </a:lnTo>
                  <a:lnTo>
                    <a:pt x="242" y="585"/>
                  </a:lnTo>
                  <a:lnTo>
                    <a:pt x="222" y="610"/>
                  </a:lnTo>
                  <a:lnTo>
                    <a:pt x="204" y="633"/>
                  </a:lnTo>
                  <a:lnTo>
                    <a:pt x="182" y="659"/>
                  </a:lnTo>
                  <a:lnTo>
                    <a:pt x="166" y="681"/>
                  </a:lnTo>
                  <a:lnTo>
                    <a:pt x="151" y="703"/>
                  </a:lnTo>
                  <a:lnTo>
                    <a:pt x="141" y="719"/>
                  </a:lnTo>
                  <a:lnTo>
                    <a:pt x="129" y="734"/>
                  </a:lnTo>
                  <a:lnTo>
                    <a:pt x="121" y="746"/>
                  </a:lnTo>
                  <a:lnTo>
                    <a:pt x="115" y="759"/>
                  </a:lnTo>
                  <a:lnTo>
                    <a:pt x="107" y="772"/>
                  </a:lnTo>
                  <a:lnTo>
                    <a:pt x="100" y="789"/>
                  </a:lnTo>
                  <a:lnTo>
                    <a:pt x="91" y="806"/>
                  </a:lnTo>
                  <a:lnTo>
                    <a:pt x="82" y="819"/>
                  </a:lnTo>
                  <a:lnTo>
                    <a:pt x="75" y="832"/>
                  </a:lnTo>
                  <a:lnTo>
                    <a:pt x="67" y="848"/>
                  </a:lnTo>
                  <a:lnTo>
                    <a:pt x="58" y="865"/>
                  </a:lnTo>
                  <a:lnTo>
                    <a:pt x="51" y="881"/>
                  </a:lnTo>
                  <a:lnTo>
                    <a:pt x="41" y="899"/>
                  </a:lnTo>
                  <a:lnTo>
                    <a:pt x="35" y="914"/>
                  </a:lnTo>
                  <a:lnTo>
                    <a:pt x="28" y="928"/>
                  </a:lnTo>
                  <a:lnTo>
                    <a:pt x="23" y="945"/>
                  </a:lnTo>
                  <a:lnTo>
                    <a:pt x="15" y="961"/>
                  </a:lnTo>
                  <a:lnTo>
                    <a:pt x="10" y="978"/>
                  </a:lnTo>
                  <a:lnTo>
                    <a:pt x="5" y="990"/>
                  </a:lnTo>
                  <a:lnTo>
                    <a:pt x="0" y="100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2307" name="Freeform 8"/>
            <p:cNvSpPr>
              <a:spLocks/>
            </p:cNvSpPr>
            <p:nvPr/>
          </p:nvSpPr>
          <p:spPr bwMode="auto">
            <a:xfrm rot="429516">
              <a:off x="2369" y="2664"/>
              <a:ext cx="1637" cy="1089"/>
            </a:xfrm>
            <a:custGeom>
              <a:avLst/>
              <a:gdLst>
                <a:gd name="T0" fmla="*/ 1415 w 1637"/>
                <a:gd name="T1" fmla="*/ 0 h 1089"/>
                <a:gd name="T2" fmla="*/ 1402 w 1637"/>
                <a:gd name="T3" fmla="*/ 35 h 1089"/>
                <a:gd name="T4" fmla="*/ 1385 w 1637"/>
                <a:gd name="T5" fmla="*/ 80 h 1089"/>
                <a:gd name="T6" fmla="*/ 1368 w 1637"/>
                <a:gd name="T7" fmla="*/ 117 h 1089"/>
                <a:gd name="T8" fmla="*/ 1350 w 1637"/>
                <a:gd name="T9" fmla="*/ 157 h 1089"/>
                <a:gd name="T10" fmla="*/ 1328 w 1637"/>
                <a:gd name="T11" fmla="*/ 197 h 1089"/>
                <a:gd name="T12" fmla="*/ 1304 w 1637"/>
                <a:gd name="T13" fmla="*/ 234 h 1089"/>
                <a:gd name="T14" fmla="*/ 1284 w 1637"/>
                <a:gd name="T15" fmla="*/ 264 h 1089"/>
                <a:gd name="T16" fmla="*/ 1260 w 1637"/>
                <a:gd name="T17" fmla="*/ 298 h 1089"/>
                <a:gd name="T18" fmla="*/ 1234 w 1637"/>
                <a:gd name="T19" fmla="*/ 332 h 1089"/>
                <a:gd name="T20" fmla="*/ 1214 w 1637"/>
                <a:gd name="T21" fmla="*/ 360 h 1089"/>
                <a:gd name="T22" fmla="*/ 1181 w 1637"/>
                <a:gd name="T23" fmla="*/ 395 h 1089"/>
                <a:gd name="T24" fmla="*/ 1141 w 1637"/>
                <a:gd name="T25" fmla="*/ 440 h 1089"/>
                <a:gd name="T26" fmla="*/ 1099 w 1637"/>
                <a:gd name="T27" fmla="*/ 482 h 1089"/>
                <a:gd name="T28" fmla="*/ 1053 w 1637"/>
                <a:gd name="T29" fmla="*/ 520 h 1089"/>
                <a:gd name="T30" fmla="*/ 1007 w 1637"/>
                <a:gd name="T31" fmla="*/ 554 h 1089"/>
                <a:gd name="T32" fmla="*/ 952 w 1637"/>
                <a:gd name="T33" fmla="*/ 593 h 1089"/>
                <a:gd name="T34" fmla="*/ 896 w 1637"/>
                <a:gd name="T35" fmla="*/ 627 h 1089"/>
                <a:gd name="T36" fmla="*/ 835 w 1637"/>
                <a:gd name="T37" fmla="*/ 659 h 1089"/>
                <a:gd name="T38" fmla="*/ 779 w 1637"/>
                <a:gd name="T39" fmla="*/ 685 h 1089"/>
                <a:gd name="T40" fmla="*/ 724 w 1637"/>
                <a:gd name="T41" fmla="*/ 709 h 1089"/>
                <a:gd name="T42" fmla="*/ 667 w 1637"/>
                <a:gd name="T43" fmla="*/ 728 h 1089"/>
                <a:gd name="T44" fmla="*/ 608 w 1637"/>
                <a:gd name="T45" fmla="*/ 746 h 1089"/>
                <a:gd name="T46" fmla="*/ 543 w 1637"/>
                <a:gd name="T47" fmla="*/ 762 h 1089"/>
                <a:gd name="T48" fmla="*/ 476 w 1637"/>
                <a:gd name="T49" fmla="*/ 775 h 1089"/>
                <a:gd name="T50" fmla="*/ 409 w 1637"/>
                <a:gd name="T51" fmla="*/ 783 h 1089"/>
                <a:gd name="T52" fmla="*/ 338 w 1637"/>
                <a:gd name="T53" fmla="*/ 787 h 1089"/>
                <a:gd name="T54" fmla="*/ 268 w 1637"/>
                <a:gd name="T55" fmla="*/ 787 h 1089"/>
                <a:gd name="T56" fmla="*/ 0 w 1637"/>
                <a:gd name="T57" fmla="*/ 891 h 1089"/>
                <a:gd name="T58" fmla="*/ 268 w 1637"/>
                <a:gd name="T59" fmla="*/ 1013 h 1089"/>
                <a:gd name="T60" fmla="*/ 349 w 1637"/>
                <a:gd name="T61" fmla="*/ 1012 h 1089"/>
                <a:gd name="T62" fmla="*/ 425 w 1637"/>
                <a:gd name="T63" fmla="*/ 1006 h 1089"/>
                <a:gd name="T64" fmla="*/ 492 w 1637"/>
                <a:gd name="T65" fmla="*/ 1000 h 1089"/>
                <a:gd name="T66" fmla="*/ 559 w 1637"/>
                <a:gd name="T67" fmla="*/ 989 h 1089"/>
                <a:gd name="T68" fmla="*/ 621 w 1637"/>
                <a:gd name="T69" fmla="*/ 976 h 1089"/>
                <a:gd name="T70" fmla="*/ 694 w 1637"/>
                <a:gd name="T71" fmla="*/ 958 h 1089"/>
                <a:gd name="T72" fmla="*/ 755 w 1637"/>
                <a:gd name="T73" fmla="*/ 939 h 1089"/>
                <a:gd name="T74" fmla="*/ 824 w 1637"/>
                <a:gd name="T75" fmla="*/ 914 h 1089"/>
                <a:gd name="T76" fmla="*/ 884 w 1637"/>
                <a:gd name="T77" fmla="*/ 889 h 1089"/>
                <a:gd name="T78" fmla="*/ 949 w 1637"/>
                <a:gd name="T79" fmla="*/ 858 h 1089"/>
                <a:gd name="T80" fmla="*/ 1007 w 1637"/>
                <a:gd name="T81" fmla="*/ 827 h 1089"/>
                <a:gd name="T82" fmla="*/ 1062 w 1637"/>
                <a:gd name="T83" fmla="*/ 795 h 1089"/>
                <a:gd name="T84" fmla="*/ 1117 w 1637"/>
                <a:gd name="T85" fmla="*/ 760 h 1089"/>
                <a:gd name="T86" fmla="*/ 1171 w 1637"/>
                <a:gd name="T87" fmla="*/ 720 h 1089"/>
                <a:gd name="T88" fmla="*/ 1221 w 1637"/>
                <a:gd name="T89" fmla="*/ 680 h 1089"/>
                <a:gd name="T90" fmla="*/ 1264 w 1637"/>
                <a:gd name="T91" fmla="*/ 642 h 1089"/>
                <a:gd name="T92" fmla="*/ 1312 w 1637"/>
                <a:gd name="T93" fmla="*/ 594 h 1089"/>
                <a:gd name="T94" fmla="*/ 1354 w 1637"/>
                <a:gd name="T95" fmla="*/ 551 h 1089"/>
                <a:gd name="T96" fmla="*/ 1395 w 1637"/>
                <a:gd name="T97" fmla="*/ 503 h 1089"/>
                <a:gd name="T98" fmla="*/ 1434 w 1637"/>
                <a:gd name="T99" fmla="*/ 455 h 1089"/>
                <a:gd name="T100" fmla="*/ 1471 w 1637"/>
                <a:gd name="T101" fmla="*/ 406 h 1089"/>
                <a:gd name="T102" fmla="*/ 1496 w 1637"/>
                <a:gd name="T103" fmla="*/ 369 h 1089"/>
                <a:gd name="T104" fmla="*/ 1516 w 1637"/>
                <a:gd name="T105" fmla="*/ 342 h 1089"/>
                <a:gd name="T106" fmla="*/ 1530 w 1637"/>
                <a:gd name="T107" fmla="*/ 315 h 1089"/>
                <a:gd name="T108" fmla="*/ 1546 w 1637"/>
                <a:gd name="T109" fmla="*/ 282 h 1089"/>
                <a:gd name="T110" fmla="*/ 1562 w 1637"/>
                <a:gd name="T111" fmla="*/ 256 h 1089"/>
                <a:gd name="T112" fmla="*/ 1579 w 1637"/>
                <a:gd name="T113" fmla="*/ 223 h 1089"/>
                <a:gd name="T114" fmla="*/ 1596 w 1637"/>
                <a:gd name="T115" fmla="*/ 189 h 1089"/>
                <a:gd name="T116" fmla="*/ 1609 w 1637"/>
                <a:gd name="T117" fmla="*/ 160 h 1089"/>
                <a:gd name="T118" fmla="*/ 1622 w 1637"/>
                <a:gd name="T119" fmla="*/ 126 h 1089"/>
                <a:gd name="T120" fmla="*/ 1632 w 1637"/>
                <a:gd name="T121" fmla="*/ 98 h 10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37" h="1089">
                  <a:moveTo>
                    <a:pt x="1637" y="82"/>
                  </a:moveTo>
                  <a:lnTo>
                    <a:pt x="1415" y="0"/>
                  </a:lnTo>
                  <a:lnTo>
                    <a:pt x="1409" y="18"/>
                  </a:lnTo>
                  <a:lnTo>
                    <a:pt x="1402" y="35"/>
                  </a:lnTo>
                  <a:lnTo>
                    <a:pt x="1394" y="59"/>
                  </a:lnTo>
                  <a:lnTo>
                    <a:pt x="1385" y="80"/>
                  </a:lnTo>
                  <a:lnTo>
                    <a:pt x="1377" y="100"/>
                  </a:lnTo>
                  <a:lnTo>
                    <a:pt x="1368" y="117"/>
                  </a:lnTo>
                  <a:lnTo>
                    <a:pt x="1358" y="139"/>
                  </a:lnTo>
                  <a:lnTo>
                    <a:pt x="1350" y="157"/>
                  </a:lnTo>
                  <a:lnTo>
                    <a:pt x="1338" y="178"/>
                  </a:lnTo>
                  <a:lnTo>
                    <a:pt x="1328" y="197"/>
                  </a:lnTo>
                  <a:lnTo>
                    <a:pt x="1315" y="216"/>
                  </a:lnTo>
                  <a:lnTo>
                    <a:pt x="1304" y="234"/>
                  </a:lnTo>
                  <a:lnTo>
                    <a:pt x="1294" y="249"/>
                  </a:lnTo>
                  <a:lnTo>
                    <a:pt x="1284" y="264"/>
                  </a:lnTo>
                  <a:lnTo>
                    <a:pt x="1273" y="281"/>
                  </a:lnTo>
                  <a:lnTo>
                    <a:pt x="1260" y="298"/>
                  </a:lnTo>
                  <a:lnTo>
                    <a:pt x="1247" y="315"/>
                  </a:lnTo>
                  <a:lnTo>
                    <a:pt x="1234" y="332"/>
                  </a:lnTo>
                  <a:lnTo>
                    <a:pt x="1226" y="344"/>
                  </a:lnTo>
                  <a:lnTo>
                    <a:pt x="1214" y="360"/>
                  </a:lnTo>
                  <a:lnTo>
                    <a:pt x="1198" y="378"/>
                  </a:lnTo>
                  <a:lnTo>
                    <a:pt x="1181" y="395"/>
                  </a:lnTo>
                  <a:lnTo>
                    <a:pt x="1161" y="419"/>
                  </a:lnTo>
                  <a:lnTo>
                    <a:pt x="1141" y="440"/>
                  </a:lnTo>
                  <a:lnTo>
                    <a:pt x="1120" y="462"/>
                  </a:lnTo>
                  <a:lnTo>
                    <a:pt x="1099" y="482"/>
                  </a:lnTo>
                  <a:lnTo>
                    <a:pt x="1073" y="503"/>
                  </a:lnTo>
                  <a:lnTo>
                    <a:pt x="1053" y="520"/>
                  </a:lnTo>
                  <a:lnTo>
                    <a:pt x="1032" y="536"/>
                  </a:lnTo>
                  <a:lnTo>
                    <a:pt x="1007" y="554"/>
                  </a:lnTo>
                  <a:lnTo>
                    <a:pt x="980" y="573"/>
                  </a:lnTo>
                  <a:lnTo>
                    <a:pt x="952" y="593"/>
                  </a:lnTo>
                  <a:lnTo>
                    <a:pt x="926" y="609"/>
                  </a:lnTo>
                  <a:lnTo>
                    <a:pt x="896" y="627"/>
                  </a:lnTo>
                  <a:lnTo>
                    <a:pt x="865" y="645"/>
                  </a:lnTo>
                  <a:lnTo>
                    <a:pt x="835" y="659"/>
                  </a:lnTo>
                  <a:lnTo>
                    <a:pt x="807" y="673"/>
                  </a:lnTo>
                  <a:lnTo>
                    <a:pt x="779" y="685"/>
                  </a:lnTo>
                  <a:lnTo>
                    <a:pt x="754" y="696"/>
                  </a:lnTo>
                  <a:lnTo>
                    <a:pt x="724" y="709"/>
                  </a:lnTo>
                  <a:lnTo>
                    <a:pt x="695" y="718"/>
                  </a:lnTo>
                  <a:lnTo>
                    <a:pt x="667" y="728"/>
                  </a:lnTo>
                  <a:lnTo>
                    <a:pt x="636" y="738"/>
                  </a:lnTo>
                  <a:lnTo>
                    <a:pt x="608" y="746"/>
                  </a:lnTo>
                  <a:lnTo>
                    <a:pt x="576" y="754"/>
                  </a:lnTo>
                  <a:lnTo>
                    <a:pt x="543" y="762"/>
                  </a:lnTo>
                  <a:lnTo>
                    <a:pt x="510" y="769"/>
                  </a:lnTo>
                  <a:lnTo>
                    <a:pt x="476" y="775"/>
                  </a:lnTo>
                  <a:lnTo>
                    <a:pt x="440" y="780"/>
                  </a:lnTo>
                  <a:lnTo>
                    <a:pt x="409" y="783"/>
                  </a:lnTo>
                  <a:lnTo>
                    <a:pt x="376" y="786"/>
                  </a:lnTo>
                  <a:lnTo>
                    <a:pt x="338" y="787"/>
                  </a:lnTo>
                  <a:lnTo>
                    <a:pt x="306" y="787"/>
                  </a:lnTo>
                  <a:lnTo>
                    <a:pt x="268" y="787"/>
                  </a:lnTo>
                  <a:lnTo>
                    <a:pt x="268" y="709"/>
                  </a:lnTo>
                  <a:lnTo>
                    <a:pt x="0" y="891"/>
                  </a:lnTo>
                  <a:lnTo>
                    <a:pt x="268" y="1089"/>
                  </a:lnTo>
                  <a:lnTo>
                    <a:pt x="268" y="1013"/>
                  </a:lnTo>
                  <a:lnTo>
                    <a:pt x="311" y="1013"/>
                  </a:lnTo>
                  <a:lnTo>
                    <a:pt x="349" y="1012"/>
                  </a:lnTo>
                  <a:lnTo>
                    <a:pt x="389" y="1009"/>
                  </a:lnTo>
                  <a:lnTo>
                    <a:pt x="425" y="1006"/>
                  </a:lnTo>
                  <a:lnTo>
                    <a:pt x="459" y="1004"/>
                  </a:lnTo>
                  <a:lnTo>
                    <a:pt x="492" y="1000"/>
                  </a:lnTo>
                  <a:lnTo>
                    <a:pt x="527" y="994"/>
                  </a:lnTo>
                  <a:lnTo>
                    <a:pt x="559" y="989"/>
                  </a:lnTo>
                  <a:lnTo>
                    <a:pt x="589" y="983"/>
                  </a:lnTo>
                  <a:lnTo>
                    <a:pt x="621" y="976"/>
                  </a:lnTo>
                  <a:lnTo>
                    <a:pt x="663" y="966"/>
                  </a:lnTo>
                  <a:lnTo>
                    <a:pt x="694" y="958"/>
                  </a:lnTo>
                  <a:lnTo>
                    <a:pt x="725" y="949"/>
                  </a:lnTo>
                  <a:lnTo>
                    <a:pt x="755" y="939"/>
                  </a:lnTo>
                  <a:lnTo>
                    <a:pt x="791" y="926"/>
                  </a:lnTo>
                  <a:lnTo>
                    <a:pt x="824" y="914"/>
                  </a:lnTo>
                  <a:lnTo>
                    <a:pt x="854" y="902"/>
                  </a:lnTo>
                  <a:lnTo>
                    <a:pt x="884" y="889"/>
                  </a:lnTo>
                  <a:lnTo>
                    <a:pt x="918" y="873"/>
                  </a:lnTo>
                  <a:lnTo>
                    <a:pt x="949" y="858"/>
                  </a:lnTo>
                  <a:lnTo>
                    <a:pt x="979" y="844"/>
                  </a:lnTo>
                  <a:lnTo>
                    <a:pt x="1007" y="827"/>
                  </a:lnTo>
                  <a:lnTo>
                    <a:pt x="1033" y="813"/>
                  </a:lnTo>
                  <a:lnTo>
                    <a:pt x="1062" y="795"/>
                  </a:lnTo>
                  <a:lnTo>
                    <a:pt x="1087" y="779"/>
                  </a:lnTo>
                  <a:lnTo>
                    <a:pt x="1117" y="760"/>
                  </a:lnTo>
                  <a:lnTo>
                    <a:pt x="1146" y="740"/>
                  </a:lnTo>
                  <a:lnTo>
                    <a:pt x="1171" y="720"/>
                  </a:lnTo>
                  <a:lnTo>
                    <a:pt x="1197" y="699"/>
                  </a:lnTo>
                  <a:lnTo>
                    <a:pt x="1221" y="680"/>
                  </a:lnTo>
                  <a:lnTo>
                    <a:pt x="1244" y="660"/>
                  </a:lnTo>
                  <a:lnTo>
                    <a:pt x="1264" y="642"/>
                  </a:lnTo>
                  <a:lnTo>
                    <a:pt x="1290" y="619"/>
                  </a:lnTo>
                  <a:lnTo>
                    <a:pt x="1312" y="594"/>
                  </a:lnTo>
                  <a:lnTo>
                    <a:pt x="1332" y="575"/>
                  </a:lnTo>
                  <a:lnTo>
                    <a:pt x="1354" y="551"/>
                  </a:lnTo>
                  <a:lnTo>
                    <a:pt x="1374" y="528"/>
                  </a:lnTo>
                  <a:lnTo>
                    <a:pt x="1395" y="503"/>
                  </a:lnTo>
                  <a:lnTo>
                    <a:pt x="1415" y="478"/>
                  </a:lnTo>
                  <a:lnTo>
                    <a:pt x="1434" y="455"/>
                  </a:lnTo>
                  <a:lnTo>
                    <a:pt x="1455" y="429"/>
                  </a:lnTo>
                  <a:lnTo>
                    <a:pt x="1471" y="406"/>
                  </a:lnTo>
                  <a:lnTo>
                    <a:pt x="1486" y="384"/>
                  </a:lnTo>
                  <a:lnTo>
                    <a:pt x="1496" y="369"/>
                  </a:lnTo>
                  <a:lnTo>
                    <a:pt x="1508" y="354"/>
                  </a:lnTo>
                  <a:lnTo>
                    <a:pt x="1516" y="342"/>
                  </a:lnTo>
                  <a:lnTo>
                    <a:pt x="1522" y="329"/>
                  </a:lnTo>
                  <a:lnTo>
                    <a:pt x="1530" y="315"/>
                  </a:lnTo>
                  <a:lnTo>
                    <a:pt x="1538" y="299"/>
                  </a:lnTo>
                  <a:lnTo>
                    <a:pt x="1546" y="282"/>
                  </a:lnTo>
                  <a:lnTo>
                    <a:pt x="1555" y="269"/>
                  </a:lnTo>
                  <a:lnTo>
                    <a:pt x="1562" y="256"/>
                  </a:lnTo>
                  <a:lnTo>
                    <a:pt x="1570" y="240"/>
                  </a:lnTo>
                  <a:lnTo>
                    <a:pt x="1579" y="223"/>
                  </a:lnTo>
                  <a:lnTo>
                    <a:pt x="1586" y="206"/>
                  </a:lnTo>
                  <a:lnTo>
                    <a:pt x="1596" y="189"/>
                  </a:lnTo>
                  <a:lnTo>
                    <a:pt x="1602" y="173"/>
                  </a:lnTo>
                  <a:lnTo>
                    <a:pt x="1609" y="160"/>
                  </a:lnTo>
                  <a:lnTo>
                    <a:pt x="1615" y="143"/>
                  </a:lnTo>
                  <a:lnTo>
                    <a:pt x="1622" y="126"/>
                  </a:lnTo>
                  <a:lnTo>
                    <a:pt x="1627" y="110"/>
                  </a:lnTo>
                  <a:lnTo>
                    <a:pt x="1632" y="98"/>
                  </a:lnTo>
                  <a:lnTo>
                    <a:pt x="1637" y="8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551102" y="2172680"/>
            <a:ext cx="2601720" cy="461665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n-US" b="1" dirty="0" smtClean="0">
                <a:solidFill>
                  <a:srgbClr val="FFFF66"/>
                </a:solidFill>
                <a:latin typeface="Arial Black" panose="020B0A04020102020204" pitchFamily="34" charset="0"/>
              </a:rPr>
              <a:t>3.Preparación</a:t>
            </a:r>
            <a:endParaRPr lang="es-ES_tradnl" altLang="en-US" b="1" dirty="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074914" y="4926806"/>
            <a:ext cx="1898277" cy="52322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n-US" sz="2800" b="1" dirty="0" smtClean="0">
                <a:solidFill>
                  <a:srgbClr val="FFFF66"/>
                </a:solidFill>
                <a:latin typeface="Arial Black" panose="020B0A04020102020204" pitchFamily="34" charset="0"/>
              </a:rPr>
              <a:t>4.Acción</a:t>
            </a:r>
            <a:endParaRPr lang="es-ES_tradnl" altLang="en-US" sz="2800" b="1" dirty="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00394" y="4265086"/>
            <a:ext cx="1788120" cy="461665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n-US" b="1" dirty="0" smtClean="0">
                <a:solidFill>
                  <a:srgbClr val="FFFF66"/>
                </a:solidFill>
                <a:latin typeface="Arial Black" panose="020B0A04020102020204" pitchFamily="34" charset="0"/>
              </a:rPr>
              <a:t>5.Sostén</a:t>
            </a:r>
            <a:endParaRPr lang="es-ES_tradnl" altLang="en-US" b="1" dirty="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74696" y="712888"/>
            <a:ext cx="4103768" cy="461665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n-US" dirty="0" smtClean="0">
                <a:solidFill>
                  <a:srgbClr val="FFFF66"/>
                </a:solidFill>
                <a:latin typeface="Arial Black" panose="020B0A04020102020204" pitchFamily="34" charset="0"/>
              </a:rPr>
              <a:t>1.Precontemplación</a:t>
            </a:r>
            <a:endParaRPr lang="es-ES_tradnl" altLang="en-US" dirty="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4949496" y="618172"/>
            <a:ext cx="4168731" cy="461665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en-US" b="1" dirty="0" smtClean="0">
                <a:solidFill>
                  <a:srgbClr val="FFFF66"/>
                </a:solidFill>
                <a:latin typeface="Arial Black" panose="020B0A04020102020204" pitchFamily="34" charset="0"/>
              </a:rPr>
              <a:t>2.Contemplación</a:t>
            </a:r>
            <a:endParaRPr lang="es-ES_tradnl" altLang="en-US" b="1" dirty="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88960" y="1418011"/>
            <a:ext cx="2104690" cy="116955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es-AR" sz="1400" smtClean="0">
                <a:solidFill>
                  <a:srgbClr val="EAEAEA"/>
                </a:solidFill>
                <a:latin typeface="Arial Black" panose="020B0A04020102020204" pitchFamily="34" charset="0"/>
              </a:rPr>
              <a:t>OFRECER AYUDA</a:t>
            </a:r>
          </a:p>
          <a:p>
            <a:pPr eaLnBrk="1" hangingPunct="1"/>
            <a:r>
              <a:rPr lang="es-ES_tradnl" altLang="es-AR" sz="1400" smtClean="0">
                <a:solidFill>
                  <a:srgbClr val="EAEAEA"/>
                </a:solidFill>
                <a:latin typeface="Arial Black" panose="020B0A04020102020204" pitchFamily="34" charset="0"/>
              </a:rPr>
              <a:t>SENSIBILIZACION</a:t>
            </a:r>
          </a:p>
          <a:p>
            <a:pPr eaLnBrk="1" hangingPunct="1"/>
            <a:r>
              <a:rPr lang="es-ES_tradnl" altLang="es-AR" sz="1400" smtClean="0">
                <a:solidFill>
                  <a:srgbClr val="EAEAEA"/>
                </a:solidFill>
                <a:latin typeface="Arial Black" panose="020B0A04020102020204" pitchFamily="34" charset="0"/>
              </a:rPr>
              <a:t>VENTAJAS </a:t>
            </a:r>
          </a:p>
          <a:p>
            <a:pPr eaLnBrk="1" hangingPunct="1"/>
            <a:r>
              <a:rPr lang="es-ES_tradnl" altLang="es-AR" sz="1400" smtClean="0">
                <a:solidFill>
                  <a:srgbClr val="EAEAEA"/>
                </a:solidFill>
                <a:latin typeface="Arial Black" panose="020B0A04020102020204" pitchFamily="34" charset="0"/>
              </a:rPr>
              <a:t>INCONVENIENTES  </a:t>
            </a:r>
          </a:p>
          <a:p>
            <a:pPr eaLnBrk="1" hangingPunct="1"/>
            <a:endParaRPr lang="es-ES_tradnl" altLang="es-AR" sz="1400" dirty="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7124863" y="3115628"/>
            <a:ext cx="193661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es-AR" sz="1400" dirty="0" smtClean="0">
                <a:solidFill>
                  <a:srgbClr val="EAEAEA"/>
                </a:solidFill>
                <a:latin typeface="Arial Black" panose="020B0A04020102020204" pitchFamily="34" charset="0"/>
              </a:rPr>
              <a:t>MOTIVACION</a:t>
            </a:r>
            <a:endParaRPr lang="es-ES_tradnl" altLang="es-AR" sz="1400" dirty="0">
              <a:solidFill>
                <a:srgbClr val="EAEAEA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s-ES_tradnl" altLang="es-AR" sz="1400" dirty="0">
                <a:solidFill>
                  <a:srgbClr val="EAEAEA"/>
                </a:solidFill>
                <a:latin typeface="Arial Black" panose="020B0A04020102020204" pitchFamily="34" charset="0"/>
              </a:rPr>
              <a:t>REFORZAR CONFIANZA</a:t>
            </a:r>
          </a:p>
          <a:p>
            <a:pPr eaLnBrk="1" hangingPunct="1"/>
            <a:r>
              <a:rPr lang="es-ES_tradnl" altLang="es-AR" sz="1400" dirty="0">
                <a:solidFill>
                  <a:srgbClr val="EAEAEA"/>
                </a:solidFill>
                <a:latin typeface="Arial Black" panose="020B0A04020102020204" pitchFamily="34" charset="0"/>
              </a:rPr>
              <a:t>DISEÑAR </a:t>
            </a:r>
            <a:r>
              <a:rPr lang="es-ES_tradnl" altLang="es-AR" sz="1400" dirty="0" smtClean="0">
                <a:solidFill>
                  <a:srgbClr val="EAEAEA"/>
                </a:solidFill>
                <a:latin typeface="Arial Black" panose="020B0A04020102020204" pitchFamily="34" charset="0"/>
              </a:rPr>
              <a:t>PLAN PARTICIPAR</a:t>
            </a:r>
            <a:endParaRPr lang="es-ES_tradnl" altLang="es-AR" sz="1400" dirty="0">
              <a:solidFill>
                <a:srgbClr val="EAEAEA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s-ES_tradnl" altLang="es-AR" sz="1400" dirty="0" smtClean="0">
                <a:solidFill>
                  <a:srgbClr val="EAEAEA"/>
                </a:solidFill>
                <a:latin typeface="Arial Black" panose="020B0A04020102020204" pitchFamily="34" charset="0"/>
              </a:rPr>
              <a:t>COMPROMISO</a:t>
            </a:r>
            <a:endParaRPr lang="es-AR" altLang="es-AR" sz="1400" dirty="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6020685" y="1338263"/>
            <a:ext cx="3132137" cy="9540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es-AR" sz="1400" dirty="0">
                <a:solidFill>
                  <a:srgbClr val="EAEAEA"/>
                </a:solidFill>
                <a:latin typeface="Arial Black" panose="020B0A04020102020204" pitchFamily="34" charset="0"/>
              </a:rPr>
              <a:t>IDENTIFICAR FACTORES de RIESGO Y PROTECTORES CONCIENTIZACION</a:t>
            </a:r>
          </a:p>
          <a:p>
            <a:pPr eaLnBrk="1" hangingPunct="1"/>
            <a:endParaRPr lang="es-AR" altLang="es-AR" sz="1400" dirty="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508103" y="5749986"/>
            <a:ext cx="3553377" cy="73866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_tradnl" altLang="es-AR" sz="1400" dirty="0">
                <a:solidFill>
                  <a:srgbClr val="EAEAEA"/>
                </a:solidFill>
                <a:latin typeface="Arial Black" panose="020B0A04020102020204" pitchFamily="34" charset="0"/>
              </a:rPr>
              <a:t>PLANIFICACION</a:t>
            </a:r>
          </a:p>
          <a:p>
            <a:pPr eaLnBrk="1" hangingPunct="1"/>
            <a:r>
              <a:rPr lang="es-ES_tradnl" altLang="es-AR" sz="1400" dirty="0" smtClean="0">
                <a:solidFill>
                  <a:srgbClr val="EAEAEA"/>
                </a:solidFill>
                <a:latin typeface="Arial Black" panose="020B0A04020102020204" pitchFamily="34" charset="0"/>
              </a:rPr>
              <a:t>OBJETIVOS</a:t>
            </a:r>
            <a:endParaRPr lang="es-ES_tradnl" altLang="es-AR" sz="1400" dirty="0">
              <a:solidFill>
                <a:srgbClr val="EAEAEA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s-ES_tradnl" altLang="es-AR" sz="1400" dirty="0" smtClean="0">
                <a:solidFill>
                  <a:srgbClr val="EAEAEA"/>
                </a:solidFill>
                <a:latin typeface="Arial Black" panose="020B0A04020102020204" pitchFamily="34" charset="0"/>
              </a:rPr>
              <a:t>EVALUACIÓN</a:t>
            </a:r>
            <a:endParaRPr lang="es-ES_tradnl" altLang="es-AR" sz="1400" dirty="0">
              <a:solidFill>
                <a:srgbClr val="EAEAEA"/>
              </a:solidFill>
              <a:latin typeface="Arial Black" panose="020B0A04020102020204" pitchFamily="34" charset="0"/>
            </a:endParaRPr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233363" y="5326063"/>
            <a:ext cx="184150" cy="3698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AR" altLang="es-AR" sz="18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233363" y="4787731"/>
            <a:ext cx="4319587" cy="14465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ES_tradnl" altLang="es-AR" sz="1400" dirty="0" smtClean="0">
              <a:solidFill>
                <a:srgbClr val="EAEAEA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s-ES_tradnl" altLang="es-AR" sz="1400" dirty="0" smtClean="0">
                <a:solidFill>
                  <a:srgbClr val="EAEAEA"/>
                </a:solidFill>
                <a:latin typeface="Arial Black" panose="020B0A04020102020204" pitchFamily="34" charset="0"/>
              </a:rPr>
              <a:t>FELICITAR </a:t>
            </a:r>
            <a:r>
              <a:rPr lang="es-ES_tradnl" altLang="es-AR" sz="1400" dirty="0">
                <a:solidFill>
                  <a:srgbClr val="EAEAEA"/>
                </a:solidFill>
                <a:latin typeface="Arial Black" panose="020B0A04020102020204" pitchFamily="34" charset="0"/>
              </a:rPr>
              <a:t>Y ALENTAR</a:t>
            </a:r>
            <a:r>
              <a:rPr lang="es-ES_tradnl" altLang="es-AR" sz="1800" dirty="0">
                <a:solidFill>
                  <a:srgbClr val="EAEAEA"/>
                </a:solidFill>
                <a:latin typeface="Arial Black" panose="020B0A04020102020204" pitchFamily="34" charset="0"/>
              </a:rPr>
              <a:t> </a:t>
            </a:r>
          </a:p>
          <a:p>
            <a:pPr eaLnBrk="1" hangingPunct="1"/>
            <a:r>
              <a:rPr lang="es-ES_tradnl" altLang="es-AR" sz="1400" dirty="0">
                <a:solidFill>
                  <a:srgbClr val="EAEAEA"/>
                </a:solidFill>
                <a:latin typeface="Arial Black" panose="020B0A04020102020204" pitchFamily="34" charset="0"/>
              </a:rPr>
              <a:t>ASPECTOS POSITIVOS</a:t>
            </a:r>
          </a:p>
          <a:p>
            <a:pPr eaLnBrk="1" hangingPunct="1"/>
            <a:r>
              <a:rPr lang="es-ES_tradnl" altLang="es-AR" sz="1400" dirty="0">
                <a:solidFill>
                  <a:srgbClr val="EAEAEA"/>
                </a:solidFill>
                <a:latin typeface="Arial Black" panose="020B0A04020102020204" pitchFamily="34" charset="0"/>
              </a:rPr>
              <a:t>Y NEGATIVOS, SOLUCIONES</a:t>
            </a:r>
          </a:p>
          <a:p>
            <a:pPr eaLnBrk="1" hangingPunct="1"/>
            <a:r>
              <a:rPr lang="es-ES_tradnl" altLang="es-AR" sz="1400" dirty="0">
                <a:solidFill>
                  <a:srgbClr val="EAEAEA"/>
                </a:solidFill>
                <a:latin typeface="Arial Black" panose="020B0A04020102020204" pitchFamily="34" charset="0"/>
              </a:rPr>
              <a:t>RECICLADOS</a:t>
            </a:r>
          </a:p>
          <a:p>
            <a:pPr eaLnBrk="1" hangingPunct="1"/>
            <a:r>
              <a:rPr lang="es-ES_tradnl" altLang="es-AR" sz="1400" dirty="0">
                <a:solidFill>
                  <a:srgbClr val="EAEAEA"/>
                </a:solidFill>
                <a:latin typeface="Arial Black" panose="020B0A04020102020204" pitchFamily="34" charset="0"/>
              </a:rPr>
              <a:t>SENSIBILIZACION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985137" y="2695426"/>
            <a:ext cx="2453073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ETAPAS DEL CAMBIO</a:t>
            </a:r>
            <a:endParaRPr lang="es-ES_tradnl" altLang="en-US" sz="105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 autoUpdateAnimBg="0"/>
      <p:bldP spid="52234" grpId="0" animBg="1" autoUpdateAnimBg="0"/>
      <p:bldP spid="52235" grpId="0" animBg="1" autoUpdateAnimBg="0"/>
      <p:bldP spid="52237" grpId="0" animBg="1" autoUpdateAnimBg="0"/>
      <p:bldP spid="52238" grpId="0" animBg="1" autoUpdateAnimBg="0"/>
      <p:bldP spid="52241" grpId="0" autoUpdateAnimBg="0"/>
      <p:bldP spid="52242" grpId="0" autoUpdateAnimBg="0"/>
      <p:bldP spid="52243" grpId="0" autoUpdateAnimBg="0"/>
      <p:bldP spid="52244" grpId="0" autoUpdateAnimBg="0"/>
      <p:bldP spid="522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1657710" y="2492897"/>
            <a:ext cx="6154649" cy="331086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2400">
              <a:solidFill>
                <a:srgbClr val="FFFFFF"/>
              </a:solidFill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971551" y="2018111"/>
            <a:ext cx="7493000" cy="378565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b="1" dirty="0">
                <a:solidFill>
                  <a:srgbClr val="92D050"/>
                </a:solidFill>
                <a:latin typeface="Arial Black" pitchFamily="34" charset="0"/>
              </a:rPr>
              <a:t>CARACTERÍSTICAS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MX" dirty="0" smtClean="0">
                <a:solidFill>
                  <a:srgbClr val="FFFFFF"/>
                </a:solidFill>
                <a:latin typeface="Arial Black" pitchFamily="34" charset="0"/>
              </a:rPr>
              <a:t>RECEPTIVIDAD      </a:t>
            </a:r>
            <a:r>
              <a:rPr lang="es-MX" dirty="0">
                <a:solidFill>
                  <a:srgbClr val="FFFFFF"/>
                </a:solidFill>
                <a:latin typeface="Arial Black" pitchFamily="34" charset="0"/>
              </a:rPr>
              <a:t>PREDICCIÓN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MX" dirty="0" smtClean="0">
                <a:solidFill>
                  <a:srgbClr val="FFFFFF"/>
                </a:solidFill>
                <a:latin typeface="Arial Black" pitchFamily="34" charset="0"/>
              </a:rPr>
              <a:t>REFLEXIÓN         </a:t>
            </a:r>
            <a:r>
              <a:rPr lang="es-MX" dirty="0">
                <a:solidFill>
                  <a:srgbClr val="FFFFFF"/>
                </a:solidFill>
                <a:latin typeface="Arial Black" pitchFamily="34" charset="0"/>
              </a:rPr>
              <a:t>TOLERANCIA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dirty="0">
                <a:solidFill>
                  <a:srgbClr val="FFFFFF"/>
                </a:solidFill>
                <a:latin typeface="Arial Black" pitchFamily="34" charset="0"/>
              </a:rPr>
              <a:t> DISCRIMINACIÓN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MX" dirty="0" smtClean="0">
                <a:solidFill>
                  <a:srgbClr val="FFFFFF"/>
                </a:solidFill>
                <a:latin typeface="Arial Black" pitchFamily="34" charset="0"/>
              </a:rPr>
              <a:t>AUTONOMÍA         </a:t>
            </a:r>
            <a:r>
              <a:rPr lang="es-MX" dirty="0">
                <a:solidFill>
                  <a:srgbClr val="FFFFFF"/>
                </a:solidFill>
                <a:latin typeface="Arial Black" pitchFamily="34" charset="0"/>
              </a:rPr>
              <a:t>POSITIVIDAD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dirty="0">
                <a:solidFill>
                  <a:srgbClr val="FFFFFF"/>
                </a:solidFill>
                <a:latin typeface="Arial Black" pitchFamily="34" charset="0"/>
              </a:rPr>
              <a:t> INTEGRACIÓN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dirty="0">
                <a:solidFill>
                  <a:srgbClr val="FFFFFF"/>
                </a:solidFill>
                <a:latin typeface="Arial Black" pitchFamily="34" charset="0"/>
              </a:rPr>
              <a:t> “ESCUCHA” “ESPERA”</a:t>
            </a:r>
            <a:endParaRPr lang="es-ES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57710" y="620688"/>
            <a:ext cx="565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MX" sz="2800" dirty="0">
                <a:solidFill>
                  <a:srgbClr val="FFFF00"/>
                </a:solidFill>
                <a:latin typeface="Arial Black" pitchFamily="34" charset="0"/>
              </a:rPr>
              <a:t>ACTITUD PSICOLOGICA</a:t>
            </a:r>
            <a:endParaRPr lang="es-E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628</Words>
  <Application>Microsoft Office PowerPoint</Application>
  <PresentationFormat>Presentación en pantalla (4:3)</PresentationFormat>
  <Paragraphs>177</Paragraphs>
  <Slides>27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Comic Sans MS</vt:lpstr>
      <vt:lpstr>Sitka Text</vt:lpstr>
      <vt:lpstr>Symbol</vt:lpstr>
      <vt:lpstr>Tahoma</vt:lpstr>
      <vt:lpstr>Times New Roman</vt:lpstr>
      <vt:lpstr>Wingdings</vt:lpstr>
      <vt:lpstr>Office Theme</vt:lpstr>
      <vt:lpstr>Presentación de PowerPoint</vt:lpstr>
      <vt:lpstr>Presentación de PowerPoint</vt:lpstr>
      <vt:lpstr> “…contacto personal …poner el cuerpo …lograr un vínculo fuerte …verdadera relación de ayuda válida y cálida …generosidad y la capacidad de donación del adulto en general” (Jung).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"TUTOR DE RESILIENCIA" </vt:lpstr>
      <vt:lpstr> LOS PRINCIPIOS CLAVES</vt:lpstr>
      <vt:lpstr>ALCOHOL </vt:lpstr>
      <vt:lpstr>Presentación de PowerPoint</vt:lpstr>
      <vt:lpstr>Presentación de PowerPoint</vt:lpstr>
      <vt:lpstr>Presentación de PowerPoint</vt:lpstr>
      <vt:lpstr>“AUTOREVELACION” DEL 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</dc:creator>
  <cp:lastModifiedBy>Guillermo Fernandez</cp:lastModifiedBy>
  <cp:revision>71</cp:revision>
  <cp:lastPrinted>2017-08-23T20:41:59Z</cp:lastPrinted>
  <dcterms:created xsi:type="dcterms:W3CDTF">2011-10-24T03:39:44Z</dcterms:created>
  <dcterms:modified xsi:type="dcterms:W3CDTF">2017-08-23T21:09:41Z</dcterms:modified>
</cp:coreProperties>
</file>